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309" r:id="rId2"/>
    <p:sldId id="256" r:id="rId3"/>
    <p:sldId id="257" r:id="rId4"/>
    <p:sldId id="258" r:id="rId5"/>
    <p:sldId id="259" r:id="rId6"/>
    <p:sldId id="261" r:id="rId7"/>
    <p:sldId id="288" r:id="rId8"/>
    <p:sldId id="289" r:id="rId9"/>
    <p:sldId id="260"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5555CA-FF69-4CA1-BA38-75490E84C026}" type="datetimeFigureOut">
              <a:rPr lang="en-US" smtClean="0"/>
              <a:pPr/>
              <a:t>12/31/2019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3D1959-D51E-46B8-B75A-92FE77CE109D}"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3D1959-D51E-46B8-B75A-92FE77CE109D}" type="slidenum">
              <a:rPr lang="en-US" smtClean="0"/>
              <a:pPr/>
              <a:t>27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3E205B-646F-495C-8640-0EB87DE61034}" type="datetimeFigureOut">
              <a:rPr lang="en-US" smtClean="0"/>
              <a:pPr/>
              <a:t>12/31/2019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ED16962-F7D8-4CCA-BC4A-55275DF244E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E205B-646F-495C-8640-0EB87DE61034}" type="datetimeFigureOut">
              <a:rPr lang="en-US" smtClean="0"/>
              <a:pPr/>
              <a:t>12/31/2019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16962-F7D8-4CCA-BC4A-55275DF244E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457200"/>
            <a:ext cx="7924800" cy="1754326"/>
          </a:xfrm>
          <a:prstGeom prst="rect">
            <a:avLst/>
          </a:prstGeom>
          <a:noFill/>
        </p:spPr>
        <p:txBody>
          <a:bodyPr wrap="square" rtlCol="0">
            <a:spAutoFit/>
          </a:bodyPr>
          <a:lstStyle/>
          <a:p>
            <a:r>
              <a:rPr lang="en-US" sz="3600" b="1" dirty="0">
                <a:solidFill>
                  <a:srgbClr val="FF0000"/>
                </a:solidFill>
                <a:latin typeface="Arno Pro Caption" panose="02020502040506020403" pitchFamily="18" charset="0"/>
              </a:rPr>
              <a:t>BOENNINGHAUSEN’S</a:t>
            </a:r>
            <a:br>
              <a:rPr lang="en-US" sz="3600" b="1" dirty="0">
                <a:solidFill>
                  <a:srgbClr val="FF0000"/>
                </a:solidFill>
                <a:latin typeface="Arno Pro Caption" panose="02020502040506020403" pitchFamily="18" charset="0"/>
              </a:rPr>
            </a:br>
            <a:r>
              <a:rPr lang="en-US" sz="3600" b="1" dirty="0">
                <a:solidFill>
                  <a:srgbClr val="FF0000"/>
                </a:solidFill>
                <a:latin typeface="Arno Pro Caption" panose="02020502040506020403" pitchFamily="18" charset="0"/>
              </a:rPr>
              <a:t>THERAPEUTIC  POCKET BOOK (BTPB)</a:t>
            </a:r>
            <a:endParaRPr lang="en-IN" sz="3600" b="1" dirty="0">
              <a:latin typeface="Arno Pro Caption" panose="02020502040506020403" pitchFamily="18" charset="0"/>
            </a:endParaRPr>
          </a:p>
        </p:txBody>
      </p:sp>
      <p:sp>
        <p:nvSpPr>
          <p:cNvPr id="5" name="TextBox 4"/>
          <p:cNvSpPr txBox="1"/>
          <p:nvPr/>
        </p:nvSpPr>
        <p:spPr>
          <a:xfrm>
            <a:off x="4495800" y="4495800"/>
            <a:ext cx="3962400" cy="2031325"/>
          </a:xfrm>
          <a:prstGeom prst="rect">
            <a:avLst/>
          </a:prstGeom>
          <a:noFill/>
        </p:spPr>
        <p:txBody>
          <a:bodyPr wrap="square" rtlCol="0">
            <a:spAutoFit/>
          </a:bodyPr>
          <a:lstStyle/>
          <a:p>
            <a:r>
              <a:rPr lang="en-US" b="1" dirty="0" smtClean="0">
                <a:solidFill>
                  <a:schemeClr val="tx2">
                    <a:lumMod val="50000"/>
                  </a:schemeClr>
                </a:solidFill>
                <a:latin typeface="Agency FB" panose="020B0503020202020204" pitchFamily="34" charset="0"/>
              </a:rPr>
              <a:t>DR. </a:t>
            </a:r>
            <a:r>
              <a:rPr lang="en-US" b="1" dirty="0">
                <a:solidFill>
                  <a:schemeClr val="tx2">
                    <a:lumMod val="50000"/>
                  </a:schemeClr>
                </a:solidFill>
                <a:latin typeface="Agency FB" panose="020B0503020202020204" pitchFamily="34" charset="0"/>
              </a:rPr>
              <a:t>CHANDRA </a:t>
            </a:r>
            <a:r>
              <a:rPr lang="en-US" b="1">
                <a:solidFill>
                  <a:schemeClr val="tx2">
                    <a:lumMod val="50000"/>
                  </a:schemeClr>
                </a:solidFill>
                <a:latin typeface="Agency FB" panose="020B0503020202020204" pitchFamily="34" charset="0"/>
              </a:rPr>
              <a:t>HASAN </a:t>
            </a:r>
            <a:r>
              <a:rPr lang="en-US" b="1" smtClean="0">
                <a:solidFill>
                  <a:schemeClr val="tx2">
                    <a:lumMod val="50000"/>
                  </a:schemeClr>
                </a:solidFill>
                <a:latin typeface="Agency FB" panose="020B0503020202020204" pitchFamily="34" charset="0"/>
              </a:rPr>
              <a:t>.C .M</a:t>
            </a:r>
            <a:r>
              <a:rPr lang="en-US" b="1">
                <a:solidFill>
                  <a:schemeClr val="tx2">
                    <a:lumMod val="50000"/>
                  </a:schemeClr>
                </a:solidFill>
                <a:latin typeface="Agency FB" panose="020B0503020202020204" pitchFamily="34" charset="0"/>
              </a:rPr>
              <a:t>, </a:t>
            </a:r>
            <a:r>
              <a:rPr lang="en-US" b="1" smtClean="0">
                <a:solidFill>
                  <a:schemeClr val="tx2">
                    <a:lumMod val="50000"/>
                  </a:schemeClr>
                </a:solidFill>
                <a:latin typeface="Agency FB" panose="020B0503020202020204" pitchFamily="34" charset="0"/>
              </a:rPr>
              <a:t>M.D.(</a:t>
            </a:r>
            <a:r>
              <a:rPr lang="en-US" b="1" dirty="0" err="1">
                <a:solidFill>
                  <a:schemeClr val="tx2">
                    <a:lumMod val="50000"/>
                  </a:schemeClr>
                </a:solidFill>
                <a:latin typeface="Agency FB" panose="020B0503020202020204" pitchFamily="34" charset="0"/>
              </a:rPr>
              <a:t>Hom</a:t>
            </a:r>
            <a:r>
              <a:rPr lang="en-US" b="1" dirty="0">
                <a:solidFill>
                  <a:schemeClr val="tx2">
                    <a:lumMod val="50000"/>
                  </a:schemeClr>
                </a:solidFill>
                <a:latin typeface="Agency FB" panose="020B0503020202020204" pitchFamily="34" charset="0"/>
              </a:rPr>
              <a:t>),</a:t>
            </a:r>
            <a:br>
              <a:rPr lang="en-US" b="1" dirty="0">
                <a:solidFill>
                  <a:schemeClr val="tx2">
                    <a:lumMod val="50000"/>
                  </a:schemeClr>
                </a:solidFill>
                <a:latin typeface="Agency FB" panose="020B0503020202020204" pitchFamily="34" charset="0"/>
              </a:rPr>
            </a:br>
            <a:r>
              <a:rPr lang="en-US" b="1" dirty="0">
                <a:solidFill>
                  <a:schemeClr val="tx2">
                    <a:lumMod val="50000"/>
                  </a:schemeClr>
                </a:solidFill>
                <a:latin typeface="Agency FB" panose="020B0503020202020204" pitchFamily="34" charset="0"/>
              </a:rPr>
              <a:t>ASSOCIATE PROFESSOR,</a:t>
            </a:r>
            <a:br>
              <a:rPr lang="en-US" b="1" dirty="0">
                <a:solidFill>
                  <a:schemeClr val="tx2">
                    <a:lumMod val="50000"/>
                  </a:schemeClr>
                </a:solidFill>
                <a:latin typeface="Agency FB" panose="020B0503020202020204" pitchFamily="34" charset="0"/>
              </a:rPr>
            </a:br>
            <a:r>
              <a:rPr lang="en-US" b="1" dirty="0">
                <a:solidFill>
                  <a:schemeClr val="tx2">
                    <a:lumMod val="50000"/>
                  </a:schemeClr>
                </a:solidFill>
                <a:latin typeface="Agency FB" panose="020B0503020202020204" pitchFamily="34" charset="0"/>
              </a:rPr>
              <a:t>DEPT OF REPERTORY,</a:t>
            </a:r>
            <a:br>
              <a:rPr lang="en-US" b="1" dirty="0">
                <a:solidFill>
                  <a:schemeClr val="tx2">
                    <a:lumMod val="50000"/>
                  </a:schemeClr>
                </a:solidFill>
                <a:latin typeface="Agency FB" panose="020B0503020202020204" pitchFamily="34" charset="0"/>
              </a:rPr>
            </a:br>
            <a:r>
              <a:rPr lang="en-US" b="1" dirty="0">
                <a:solidFill>
                  <a:schemeClr val="tx2">
                    <a:lumMod val="50000"/>
                  </a:schemeClr>
                </a:solidFill>
                <a:latin typeface="Agency FB" panose="020B0503020202020204" pitchFamily="34" charset="0"/>
              </a:rPr>
              <a:t>SARADA KRISHNA HOMOEOPATHIC MEDICAL COLLEGE,</a:t>
            </a:r>
            <a:br>
              <a:rPr lang="en-US" b="1" dirty="0">
                <a:solidFill>
                  <a:schemeClr val="tx2">
                    <a:lumMod val="50000"/>
                  </a:schemeClr>
                </a:solidFill>
                <a:latin typeface="Agency FB" panose="020B0503020202020204" pitchFamily="34" charset="0"/>
              </a:rPr>
            </a:br>
            <a:r>
              <a:rPr lang="en-US" b="1" dirty="0">
                <a:solidFill>
                  <a:schemeClr val="tx2">
                    <a:lumMod val="50000"/>
                  </a:schemeClr>
                </a:solidFill>
                <a:latin typeface="Agency FB" panose="020B0503020202020204" pitchFamily="34" charset="0"/>
              </a:rPr>
              <a:t>KULASEKHARAM</a:t>
            </a:r>
            <a:r>
              <a:rPr lang="en-IN" b="1" dirty="0">
                <a:solidFill>
                  <a:schemeClr val="tx2">
                    <a:lumMod val="50000"/>
                  </a:schemeClr>
                </a:solidFill>
                <a:latin typeface="Agency FB" panose="020B0503020202020204" pitchFamily="34" charset="0"/>
              </a:rPr>
              <a:t/>
            </a:r>
            <a:br>
              <a:rPr lang="en-IN" b="1" dirty="0">
                <a:solidFill>
                  <a:schemeClr val="tx2">
                    <a:lumMod val="50000"/>
                  </a:schemeClr>
                </a:solidFill>
                <a:latin typeface="Agency FB" panose="020B0503020202020204" pitchFamily="34" charset="0"/>
              </a:rPr>
            </a:br>
            <a:endParaRPr lang="en-IN" dirty="0">
              <a:latin typeface="Agency FB" panose="020B0503020202020204" pitchFamily="34" charset="0"/>
            </a:endParaRPr>
          </a:p>
        </p:txBody>
      </p:sp>
    </p:spTree>
    <p:extLst>
      <p:ext uri="{BB962C8B-B14F-4D97-AF65-F5344CB8AC3E}">
        <p14:creationId xmlns:p14="http://schemas.microsoft.com/office/powerpoint/2010/main" val="2955722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a:bodyPr>
          <a:lstStyle/>
          <a:p>
            <a:pPr>
              <a:buNone/>
            </a:pPr>
            <a:r>
              <a:rPr lang="en-US" sz="2400" b="1" dirty="0" smtClean="0">
                <a:solidFill>
                  <a:schemeClr val="accent2"/>
                </a:solidFill>
              </a:rPr>
              <a:t>Bonneninghausen’s concept of totality </a:t>
            </a:r>
            <a:r>
              <a:rPr lang="en-US" sz="2400" b="1" dirty="0" smtClean="0">
                <a:solidFill>
                  <a:srgbClr val="002060"/>
                </a:solidFill>
              </a:rPr>
              <a:t>: </a:t>
            </a:r>
            <a:r>
              <a:rPr lang="en-US" sz="2400" dirty="0" smtClean="0">
                <a:solidFill>
                  <a:srgbClr val="002060"/>
                </a:solidFill>
              </a:rPr>
              <a:t>Boenninghausen made a thorough study of the entire Homoeopathic literatures available to him to arrive at a comprehensible working totality of a case.</a:t>
            </a:r>
          </a:p>
          <a:p>
            <a:pPr>
              <a:buNone/>
            </a:pPr>
            <a:r>
              <a:rPr lang="en-US" sz="2400" dirty="0" smtClean="0">
                <a:solidFill>
                  <a:srgbClr val="002060"/>
                </a:solidFill>
              </a:rPr>
              <a:t>           1, Quis                      -   Personality, the individuality.</a:t>
            </a:r>
          </a:p>
          <a:p>
            <a:pPr>
              <a:buNone/>
            </a:pPr>
            <a:r>
              <a:rPr lang="en-US" sz="2400" dirty="0" smtClean="0">
                <a:solidFill>
                  <a:srgbClr val="002060"/>
                </a:solidFill>
              </a:rPr>
              <a:t>           2, Quid                     -   Disease, it’s nature and peculiarity.</a:t>
            </a:r>
          </a:p>
          <a:p>
            <a:pPr>
              <a:buNone/>
            </a:pPr>
            <a:r>
              <a:rPr lang="en-US" sz="2400" dirty="0" smtClean="0">
                <a:solidFill>
                  <a:srgbClr val="002060"/>
                </a:solidFill>
              </a:rPr>
              <a:t>           3, Ubi                       -   Seat of disease.</a:t>
            </a:r>
          </a:p>
          <a:p>
            <a:pPr>
              <a:buNone/>
            </a:pPr>
            <a:r>
              <a:rPr lang="en-US" sz="2400" dirty="0" smtClean="0">
                <a:solidFill>
                  <a:srgbClr val="002060"/>
                </a:solidFill>
              </a:rPr>
              <a:t>          4, Quibus auxalis    -   Accompanying symptoms.</a:t>
            </a:r>
          </a:p>
          <a:p>
            <a:pPr>
              <a:buNone/>
            </a:pPr>
            <a:r>
              <a:rPr lang="en-US" sz="2400" dirty="0" smtClean="0">
                <a:solidFill>
                  <a:srgbClr val="002060"/>
                </a:solidFill>
              </a:rPr>
              <a:t>          5, Cur                        -   Cause of disease.</a:t>
            </a:r>
          </a:p>
          <a:p>
            <a:pPr>
              <a:buNone/>
            </a:pPr>
            <a:r>
              <a:rPr lang="en-US" sz="2400" dirty="0" smtClean="0">
                <a:solidFill>
                  <a:srgbClr val="002060"/>
                </a:solidFill>
              </a:rPr>
              <a:t>          6, Quomodo            -   Modification, aggravation and</a:t>
            </a:r>
          </a:p>
          <a:p>
            <a:pPr>
              <a:buNone/>
            </a:pPr>
            <a:r>
              <a:rPr lang="en-US" sz="2400" dirty="0" smtClean="0">
                <a:solidFill>
                  <a:srgbClr val="002060"/>
                </a:solidFill>
              </a:rPr>
              <a:t>                                                 amelioration.</a:t>
            </a:r>
          </a:p>
          <a:p>
            <a:pPr>
              <a:buNone/>
            </a:pPr>
            <a:r>
              <a:rPr lang="en-US" sz="2400" dirty="0" smtClean="0">
                <a:solidFill>
                  <a:srgbClr val="002060"/>
                </a:solidFill>
              </a:rPr>
              <a:t>         7, Quando                -    Time.</a:t>
            </a:r>
          </a:p>
          <a:p>
            <a:pPr>
              <a:buNone/>
            </a:pPr>
            <a:r>
              <a:rPr lang="en-US" sz="2400" dirty="0" smtClean="0">
                <a:solidFill>
                  <a:srgbClr val="002060"/>
                </a:solidFill>
              </a:rPr>
              <a:t>       These seven points, which are in the form of maxims, seem to contain all the essential  aspects required to get a complete image of disease.</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lnSpcReduction="10000"/>
          </a:bodyPr>
          <a:lstStyle/>
          <a:p>
            <a:pPr>
              <a:buNone/>
            </a:pPr>
            <a:r>
              <a:rPr lang="en-US" sz="2400" b="1" dirty="0" smtClean="0">
                <a:solidFill>
                  <a:srgbClr val="FF0066"/>
                </a:solidFill>
              </a:rPr>
              <a:t>Philosophical aspect or background </a:t>
            </a:r>
            <a:r>
              <a:rPr lang="en-US" sz="2400" dirty="0" smtClean="0">
                <a:solidFill>
                  <a:srgbClr val="FF0066"/>
                </a:solidFill>
              </a:rPr>
              <a:t>: </a:t>
            </a:r>
            <a:r>
              <a:rPr lang="en-US" sz="2400" dirty="0" smtClean="0">
                <a:solidFill>
                  <a:srgbClr val="002060"/>
                </a:solidFill>
              </a:rPr>
              <a:t>Based on complete symptoms.</a:t>
            </a:r>
          </a:p>
          <a:p>
            <a:pPr>
              <a:buNone/>
            </a:pPr>
            <a:r>
              <a:rPr lang="en-US" sz="2400" dirty="0" smtClean="0">
                <a:solidFill>
                  <a:srgbClr val="002060"/>
                </a:solidFill>
              </a:rPr>
              <a:t>              While studying the symptomatology in Homoeopathic  materia medica, Boenninghausen realized many difficulties  with regard to symptoms. Found many symptoms recorded incomplete, he held that a symptom should be complete. A complete symptom according to him consist of the following, location, sensation, modalities, with or with out concomittants</a:t>
            </a:r>
          </a:p>
          <a:p>
            <a:pPr>
              <a:buNone/>
            </a:pPr>
            <a:r>
              <a:rPr lang="en-US" sz="2400" dirty="0" smtClean="0">
                <a:solidFill>
                  <a:srgbClr val="002060"/>
                </a:solidFill>
              </a:rPr>
              <a:t>               Cncomittants are not an essential component of a complete symptom, its presence immensely help to idividualize the case from another, and one remedy from another.Concomittants occurs, before, during or after the chief complaint.</a:t>
            </a:r>
          </a:p>
          <a:p>
            <a:pPr>
              <a:buNone/>
            </a:pPr>
            <a:r>
              <a:rPr lang="en-US" sz="2400" dirty="0" smtClean="0">
                <a:solidFill>
                  <a:srgbClr val="002060"/>
                </a:solidFill>
              </a:rPr>
              <a:t>The principles adapted in TPB are the following :</a:t>
            </a:r>
          </a:p>
          <a:p>
            <a:pPr>
              <a:buNone/>
            </a:pPr>
            <a:r>
              <a:rPr lang="en-US" sz="2400" dirty="0" smtClean="0">
                <a:solidFill>
                  <a:srgbClr val="002060"/>
                </a:solidFill>
              </a:rPr>
              <a:t>                   1, Doctrine of analogy.</a:t>
            </a:r>
          </a:p>
          <a:p>
            <a:pPr>
              <a:buNone/>
            </a:pPr>
            <a:r>
              <a:rPr lang="en-US" sz="2400" dirty="0" smtClean="0">
                <a:solidFill>
                  <a:srgbClr val="002060"/>
                </a:solidFill>
              </a:rPr>
              <a:t>                   2, Doctrine of concomittants.</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400" dirty="0" smtClean="0">
                <a:solidFill>
                  <a:srgbClr val="002060"/>
                </a:solidFill>
              </a:rPr>
              <a:t>                    3, Evaluation of remedies.</a:t>
            </a:r>
          </a:p>
          <a:p>
            <a:pPr>
              <a:buNone/>
            </a:pPr>
            <a:r>
              <a:rPr lang="en-US" sz="2400" dirty="0" smtClean="0">
                <a:solidFill>
                  <a:srgbClr val="002060"/>
                </a:solidFill>
              </a:rPr>
              <a:t>                    4, Concordance.</a:t>
            </a:r>
          </a:p>
          <a:p>
            <a:pPr>
              <a:buNone/>
            </a:pPr>
            <a:r>
              <a:rPr lang="en-US" sz="2400" b="1" dirty="0" smtClean="0">
                <a:solidFill>
                  <a:srgbClr val="FF0066"/>
                </a:solidFill>
              </a:rPr>
              <a:t>1, Doctrine of analogy </a:t>
            </a:r>
            <a:r>
              <a:rPr lang="en-US" sz="2400" b="1" dirty="0" smtClean="0">
                <a:solidFill>
                  <a:srgbClr val="002060"/>
                </a:solidFill>
              </a:rPr>
              <a:t>: </a:t>
            </a:r>
            <a:r>
              <a:rPr lang="en-US" sz="2400" dirty="0" smtClean="0">
                <a:solidFill>
                  <a:srgbClr val="002060"/>
                </a:solidFill>
              </a:rPr>
              <a:t>In order to get complete symptoms, Boenning hausen come to a conclusion that, "What is true to the part is also true to the whole of the person”. (i.e.) The local modalities and sensations pertaining to one part should also be applied to other parts. Thus raised the local symptoms (particulars) in to general level, which could be used for whole person. This principle is other vice known as, </a:t>
            </a:r>
            <a:r>
              <a:rPr lang="en-US" sz="2400" b="1" dirty="0" smtClean="0">
                <a:solidFill>
                  <a:srgbClr val="002060"/>
                </a:solidFill>
              </a:rPr>
              <a:t>“Doctrine of grand generalization”.</a:t>
            </a:r>
          </a:p>
          <a:p>
            <a:pPr>
              <a:buNone/>
            </a:pPr>
            <a:r>
              <a:rPr lang="en-US" sz="2400" b="1" dirty="0" smtClean="0">
                <a:solidFill>
                  <a:srgbClr val="FF0066"/>
                </a:solidFill>
              </a:rPr>
              <a:t>2, Doctrine of cocomittants</a:t>
            </a:r>
            <a:r>
              <a:rPr lang="en-US" sz="2400" b="1" dirty="0" smtClean="0">
                <a:solidFill>
                  <a:srgbClr val="002060"/>
                </a:solidFill>
              </a:rPr>
              <a:t>: </a:t>
            </a:r>
            <a:r>
              <a:rPr lang="en-US" sz="2400" dirty="0" smtClean="0">
                <a:solidFill>
                  <a:srgbClr val="002060"/>
                </a:solidFill>
              </a:rPr>
              <a:t>Boenninghausen first identified in each case, a group of symptoms appearing with main complaint. But these symptoms were generally over locked by the patient and un noticed by the physicians.</a:t>
            </a:r>
          </a:p>
          <a:p>
            <a:pPr>
              <a:buNone/>
            </a:pPr>
            <a:r>
              <a:rPr lang="en-US" sz="2400" dirty="0" smtClean="0">
                <a:solidFill>
                  <a:srgbClr val="002060"/>
                </a:solidFill>
              </a:rPr>
              <a:t>              Such group of symptoms are not having relation to the main complaint (time relation only). But they are very important to individualizing the case as well as for the remedy. </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400" b="1" dirty="0" smtClean="0">
                <a:solidFill>
                  <a:srgbClr val="FF0066"/>
                </a:solidFill>
              </a:rPr>
              <a:t>3, Evaluation of remedies</a:t>
            </a:r>
            <a:r>
              <a:rPr lang="en-US" sz="2400" b="1" dirty="0" smtClean="0">
                <a:solidFill>
                  <a:srgbClr val="002060"/>
                </a:solidFill>
              </a:rPr>
              <a:t>: </a:t>
            </a:r>
            <a:r>
              <a:rPr lang="en-US" sz="2400" dirty="0" smtClean="0">
                <a:solidFill>
                  <a:srgbClr val="002060"/>
                </a:solidFill>
              </a:rPr>
              <a:t>It means providing value or grades to the medicines. Boenninghausen is first person who graded the remedies. He noticed many drugs produced the same type of symptoms, but there is difference in the frequency and intensity in the appearance of symptoms, this induced him to grade the remedies. In his repertory he used five typography to grade the remedies, these are the following :</a:t>
            </a:r>
          </a:p>
          <a:p>
            <a:pPr>
              <a:buNone/>
            </a:pPr>
            <a:r>
              <a:rPr lang="en-US" sz="2400" dirty="0" smtClean="0">
                <a:solidFill>
                  <a:srgbClr val="002060"/>
                </a:solidFill>
              </a:rPr>
              <a:t>                 Capitals              -    5 marks       -      first grade.</a:t>
            </a:r>
          </a:p>
          <a:p>
            <a:pPr>
              <a:buNone/>
            </a:pPr>
            <a:r>
              <a:rPr lang="en-US" sz="2400" dirty="0" smtClean="0">
                <a:solidFill>
                  <a:srgbClr val="002060"/>
                </a:solidFill>
              </a:rPr>
              <a:t>                 Bold                    -    4  marks      -      second grade.</a:t>
            </a:r>
          </a:p>
          <a:p>
            <a:pPr>
              <a:buNone/>
            </a:pPr>
            <a:r>
              <a:rPr lang="en-US" sz="2400" dirty="0" smtClean="0">
                <a:solidFill>
                  <a:srgbClr val="002060"/>
                </a:solidFill>
              </a:rPr>
              <a:t>                 Italics                  -    3  marks      -      third grade.</a:t>
            </a:r>
          </a:p>
          <a:p>
            <a:pPr>
              <a:buNone/>
            </a:pPr>
            <a:r>
              <a:rPr lang="en-US" sz="2400" dirty="0" smtClean="0">
                <a:solidFill>
                  <a:srgbClr val="002060"/>
                </a:solidFill>
              </a:rPr>
              <a:t>                 Roman                -    2  marks      -      fourth grade.</a:t>
            </a:r>
          </a:p>
          <a:p>
            <a:pPr>
              <a:buNone/>
            </a:pPr>
            <a:r>
              <a:rPr lang="en-US" sz="2400" dirty="0" smtClean="0">
                <a:solidFill>
                  <a:srgbClr val="002060"/>
                </a:solidFill>
              </a:rPr>
              <a:t>                 Roman in</a:t>
            </a:r>
          </a:p>
          <a:p>
            <a:pPr>
              <a:buNone/>
            </a:pPr>
            <a:r>
              <a:rPr lang="en-US" sz="2400" dirty="0" smtClean="0">
                <a:solidFill>
                  <a:srgbClr val="002060"/>
                </a:solidFill>
              </a:rPr>
              <a:t>                   parenthesis      -    1  mark       -       fifth grade.</a:t>
            </a:r>
          </a:p>
          <a:p>
            <a:pPr>
              <a:buNone/>
            </a:pPr>
            <a:r>
              <a:rPr lang="en-US" sz="2400" dirty="0" smtClean="0">
                <a:solidFill>
                  <a:srgbClr val="002060"/>
                </a:solidFill>
              </a:rPr>
              <a:t>           The gradation is based on frequency and intensity of appearance of symptoms in provers.</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6477000"/>
          </a:xfrm>
        </p:spPr>
        <p:txBody>
          <a:bodyPr>
            <a:normAutofit/>
          </a:bodyPr>
          <a:lstStyle/>
          <a:p>
            <a:pPr>
              <a:buNone/>
            </a:pPr>
            <a:r>
              <a:rPr lang="en-US" sz="2400" b="1" dirty="0" smtClean="0">
                <a:solidFill>
                  <a:srgbClr val="FF0066"/>
                </a:solidFill>
              </a:rPr>
              <a:t>   4,Concordance or relation ship of remedies :</a:t>
            </a:r>
            <a:r>
              <a:rPr lang="en-US" sz="2400" dirty="0" smtClean="0">
                <a:solidFill>
                  <a:srgbClr val="FF0066"/>
                </a:solidFill>
              </a:rPr>
              <a:t>                  </a:t>
            </a:r>
            <a:r>
              <a:rPr lang="en-US" sz="2400" dirty="0" smtClean="0">
                <a:solidFill>
                  <a:srgbClr val="002060"/>
                </a:solidFill>
              </a:rPr>
              <a:t>Boenninghausen noticed the relation ship existed among the                      remedies. So incorporated a chapter on this subject in his ‘Therapeutic pocket book’ towards the end. In the earlier edition of the book he referred to this chapter as 'Concordance of remedies’. But Dr.Allen gave it a comprehensive title ‘Relation ship of remedies’(p.322 to 482).</a:t>
            </a:r>
          </a:p>
          <a:p>
            <a:pPr>
              <a:buNone/>
            </a:pPr>
            <a:r>
              <a:rPr lang="en-US" sz="2400" dirty="0" smtClean="0">
                <a:solidFill>
                  <a:srgbClr val="002060"/>
                </a:solidFill>
              </a:rPr>
              <a:t>                This chapter discusses about relation ship of medicines,        under the medicine following 12 headings are mentioned, Mind, Localities, Sensations, Glands, Bones, Skin, Sleep and dreams, Blood circulation and fever, Aggravation, Other remedies, Antidotes and Inimicals (injurious) (p.370). But the inimicals or injurious is rarely used. This order is not strictly followed under all medicines(p.323,aesculus)</a:t>
            </a:r>
          </a:p>
          <a:p>
            <a:pPr>
              <a:buNone/>
            </a:pPr>
            <a:r>
              <a:rPr lang="en-US" sz="2400" b="1" dirty="0" smtClean="0">
                <a:solidFill>
                  <a:srgbClr val="FF0066"/>
                </a:solidFill>
              </a:rPr>
              <a:t>Plan and costruction : </a:t>
            </a:r>
            <a:r>
              <a:rPr lang="en-US" sz="2400" dirty="0" smtClean="0">
                <a:solidFill>
                  <a:srgbClr val="002060"/>
                </a:solidFill>
              </a:rPr>
              <a:t>The whole book is divided in to three components-location, sensation, and modalities. However concomitants are scattered ,the book has following structure.</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400" dirty="0" smtClean="0">
                <a:solidFill>
                  <a:srgbClr val="002060"/>
                </a:solidFill>
              </a:rPr>
              <a:t>           There are seven chapters in in Therapeutic pocket book.</a:t>
            </a:r>
          </a:p>
          <a:p>
            <a:pPr>
              <a:buNone/>
            </a:pPr>
            <a:r>
              <a:rPr lang="en-US" sz="2400" dirty="0" smtClean="0">
                <a:solidFill>
                  <a:srgbClr val="002060"/>
                </a:solidFill>
              </a:rPr>
              <a:t>          1,Mind and intellect (mind, p.17 to 20, intellect,p.20 to 24).</a:t>
            </a:r>
          </a:p>
          <a:p>
            <a:pPr>
              <a:buNone/>
            </a:pPr>
            <a:r>
              <a:rPr lang="en-US" sz="2400" dirty="0" smtClean="0">
                <a:solidFill>
                  <a:srgbClr val="002060"/>
                </a:solidFill>
              </a:rPr>
              <a:t>          2, Parts of the body (anatomical parts) (p. 24 to 142).</a:t>
            </a:r>
          </a:p>
          <a:p>
            <a:pPr>
              <a:buNone/>
            </a:pPr>
            <a:r>
              <a:rPr lang="en-US" sz="2400" dirty="0" smtClean="0">
                <a:solidFill>
                  <a:srgbClr val="002060"/>
                </a:solidFill>
              </a:rPr>
              <a:t>          3, Sensation and complaints (p.142 to 239).</a:t>
            </a:r>
          </a:p>
          <a:p>
            <a:pPr>
              <a:buNone/>
            </a:pPr>
            <a:r>
              <a:rPr lang="en-US" sz="2400" dirty="0" smtClean="0">
                <a:solidFill>
                  <a:srgbClr val="002060"/>
                </a:solidFill>
              </a:rPr>
              <a:t>          4, Sleep and dreams.(p. 239 to 250).</a:t>
            </a:r>
          </a:p>
          <a:p>
            <a:pPr>
              <a:buNone/>
            </a:pPr>
            <a:r>
              <a:rPr lang="en-US" sz="2400" dirty="0" smtClean="0">
                <a:solidFill>
                  <a:srgbClr val="002060"/>
                </a:solidFill>
              </a:rPr>
              <a:t>          5, Fever (circulation and fever) (p.250 to 268).</a:t>
            </a:r>
          </a:p>
          <a:p>
            <a:pPr>
              <a:buNone/>
            </a:pPr>
            <a:r>
              <a:rPr lang="en-US" sz="2400" dirty="0" smtClean="0">
                <a:solidFill>
                  <a:srgbClr val="002060"/>
                </a:solidFill>
              </a:rPr>
              <a:t>          6, Modalities (p.268 to 321).</a:t>
            </a:r>
          </a:p>
          <a:p>
            <a:pPr>
              <a:buNone/>
            </a:pPr>
            <a:r>
              <a:rPr lang="en-US" sz="2400" dirty="0" smtClean="0">
                <a:solidFill>
                  <a:srgbClr val="002060"/>
                </a:solidFill>
              </a:rPr>
              <a:t>          7, Relation ship of remedies.(p.322 to 482).</a:t>
            </a:r>
          </a:p>
          <a:p>
            <a:pPr>
              <a:buNone/>
            </a:pPr>
            <a:r>
              <a:rPr lang="en-US" sz="2400" dirty="0" smtClean="0">
                <a:solidFill>
                  <a:srgbClr val="002060"/>
                </a:solidFill>
              </a:rPr>
              <a:t>             The mind chapter consist of 18 rubrics, which are mainly related to ‘Will’, the intellect chapter consist of 17 rubrics, which includes understanding, memory, vertigo and concomittant rubrics, parts of the body it self contain 32  sub chapters.</a:t>
            </a:r>
          </a:p>
          <a:p>
            <a:pPr>
              <a:buNone/>
            </a:pPr>
            <a:r>
              <a:rPr lang="en-US" sz="2400" dirty="0" smtClean="0">
                <a:solidFill>
                  <a:srgbClr val="002060"/>
                </a:solidFill>
              </a:rPr>
              <a:t>               </a:t>
            </a:r>
            <a:r>
              <a:rPr lang="en-US" sz="2400" b="1" dirty="0" smtClean="0">
                <a:solidFill>
                  <a:srgbClr val="FF0000"/>
                </a:solidFill>
              </a:rPr>
              <a:t>The chapters of the therapeutic pocket book are the following.  </a:t>
            </a:r>
          </a:p>
          <a:p>
            <a:pPr>
              <a:buNone/>
            </a:pP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400" dirty="0" smtClean="0">
                <a:solidFill>
                  <a:srgbClr val="002060"/>
                </a:solidFill>
              </a:rPr>
              <a:t>         1,Mind and intellect.</a:t>
            </a:r>
          </a:p>
          <a:p>
            <a:pPr>
              <a:buNone/>
            </a:pPr>
            <a:r>
              <a:rPr lang="en-US" sz="2400" dirty="0" smtClean="0">
                <a:solidFill>
                  <a:srgbClr val="002060"/>
                </a:solidFill>
              </a:rPr>
              <a:t>         2,Parts of the body (anatomical parts).</a:t>
            </a:r>
          </a:p>
          <a:p>
            <a:pPr>
              <a:buNone/>
            </a:pPr>
            <a:r>
              <a:rPr lang="en-US" sz="2400" dirty="0" smtClean="0">
                <a:solidFill>
                  <a:srgbClr val="002060"/>
                </a:solidFill>
              </a:rPr>
              <a:t>                 Head</a:t>
            </a:r>
          </a:p>
          <a:p>
            <a:pPr>
              <a:buNone/>
            </a:pPr>
            <a:r>
              <a:rPr lang="en-US" sz="2400" dirty="0" smtClean="0">
                <a:solidFill>
                  <a:srgbClr val="002060"/>
                </a:solidFill>
              </a:rPr>
              <a:t>                             -Internal</a:t>
            </a:r>
          </a:p>
          <a:p>
            <a:pPr>
              <a:buNone/>
            </a:pPr>
            <a:r>
              <a:rPr lang="en-US" sz="2400" dirty="0" smtClean="0">
                <a:solidFill>
                  <a:srgbClr val="002060"/>
                </a:solidFill>
              </a:rPr>
              <a:t>                             -External</a:t>
            </a:r>
          </a:p>
          <a:p>
            <a:pPr>
              <a:buNone/>
            </a:pPr>
            <a:r>
              <a:rPr lang="en-US" sz="2400" dirty="0" smtClean="0">
                <a:solidFill>
                  <a:srgbClr val="002060"/>
                </a:solidFill>
              </a:rPr>
              <a:t>                Eyes</a:t>
            </a:r>
          </a:p>
          <a:p>
            <a:pPr>
              <a:buNone/>
            </a:pPr>
            <a:r>
              <a:rPr lang="en-US" sz="2400" dirty="0" smtClean="0">
                <a:solidFill>
                  <a:srgbClr val="002060"/>
                </a:solidFill>
              </a:rPr>
              <a:t>                Vision</a:t>
            </a:r>
          </a:p>
          <a:p>
            <a:pPr>
              <a:buNone/>
            </a:pPr>
            <a:r>
              <a:rPr lang="en-US" sz="2400" dirty="0" smtClean="0">
                <a:solidFill>
                  <a:srgbClr val="002060"/>
                </a:solidFill>
              </a:rPr>
              <a:t>                Ears</a:t>
            </a:r>
          </a:p>
          <a:p>
            <a:pPr>
              <a:buNone/>
            </a:pPr>
            <a:r>
              <a:rPr lang="en-US" sz="2400" dirty="0" smtClean="0">
                <a:solidFill>
                  <a:srgbClr val="002060"/>
                </a:solidFill>
              </a:rPr>
              <a:t>                Hearing</a:t>
            </a:r>
          </a:p>
          <a:p>
            <a:pPr>
              <a:buNone/>
            </a:pPr>
            <a:r>
              <a:rPr lang="en-US" sz="2400" dirty="0" smtClean="0">
                <a:solidFill>
                  <a:srgbClr val="002060"/>
                </a:solidFill>
              </a:rPr>
              <a:t>                Nose</a:t>
            </a:r>
          </a:p>
          <a:p>
            <a:pPr>
              <a:buNone/>
            </a:pPr>
            <a:r>
              <a:rPr lang="en-US" sz="2400" dirty="0" smtClean="0">
                <a:solidFill>
                  <a:srgbClr val="002060"/>
                </a:solidFill>
              </a:rPr>
              <a:t>                Smell</a:t>
            </a:r>
          </a:p>
          <a:p>
            <a:pPr>
              <a:buNone/>
            </a:pPr>
            <a:r>
              <a:rPr lang="en-US" sz="2400" dirty="0" smtClean="0">
                <a:solidFill>
                  <a:srgbClr val="002060"/>
                </a:solidFill>
              </a:rPr>
              <a:t>                Face</a:t>
            </a:r>
          </a:p>
          <a:p>
            <a:pPr>
              <a:buNone/>
            </a:pPr>
            <a:r>
              <a:rPr lang="en-US" sz="2400" dirty="0" smtClean="0">
                <a:solidFill>
                  <a:srgbClr val="002060"/>
                </a:solidFill>
              </a:rPr>
              <a:t>                Teeth</a:t>
            </a:r>
          </a:p>
          <a:p>
            <a:pPr>
              <a:buNone/>
            </a:pPr>
            <a:r>
              <a:rPr lang="en-US" sz="2400" dirty="0" smtClean="0">
                <a:solidFill>
                  <a:srgbClr val="002060"/>
                </a:solidFill>
              </a:rPr>
              <a:t>                Mouth</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400" dirty="0" smtClean="0"/>
              <a:t>           </a:t>
            </a:r>
            <a:r>
              <a:rPr lang="en-US" sz="2400" dirty="0" smtClean="0">
                <a:solidFill>
                  <a:srgbClr val="002060"/>
                </a:solidFill>
              </a:rPr>
              <a:t>Throat</a:t>
            </a:r>
          </a:p>
          <a:p>
            <a:pPr>
              <a:buNone/>
            </a:pPr>
            <a:r>
              <a:rPr lang="en-US" sz="2400" dirty="0" smtClean="0">
                <a:solidFill>
                  <a:srgbClr val="002060"/>
                </a:solidFill>
              </a:rPr>
              <a:t>           Hunger and thirst</a:t>
            </a:r>
          </a:p>
          <a:p>
            <a:pPr>
              <a:buNone/>
            </a:pPr>
            <a:r>
              <a:rPr lang="en-US" sz="2400" dirty="0" smtClean="0">
                <a:solidFill>
                  <a:srgbClr val="002060"/>
                </a:solidFill>
              </a:rPr>
              <a:t>           Taste</a:t>
            </a:r>
          </a:p>
          <a:p>
            <a:pPr>
              <a:buNone/>
            </a:pPr>
            <a:r>
              <a:rPr lang="en-US" sz="2400" dirty="0" smtClean="0">
                <a:solidFill>
                  <a:srgbClr val="002060"/>
                </a:solidFill>
              </a:rPr>
              <a:t>           Eructation</a:t>
            </a:r>
          </a:p>
          <a:p>
            <a:pPr>
              <a:buNone/>
            </a:pPr>
            <a:r>
              <a:rPr lang="en-US" sz="2400" dirty="0" smtClean="0">
                <a:solidFill>
                  <a:srgbClr val="002060"/>
                </a:solidFill>
              </a:rPr>
              <a:t>           Nausea and vomiting</a:t>
            </a:r>
          </a:p>
          <a:p>
            <a:pPr>
              <a:buNone/>
            </a:pPr>
            <a:r>
              <a:rPr lang="en-US" sz="2400" dirty="0" smtClean="0">
                <a:solidFill>
                  <a:srgbClr val="002060"/>
                </a:solidFill>
              </a:rPr>
              <a:t>           Abdomen</a:t>
            </a:r>
          </a:p>
          <a:p>
            <a:pPr>
              <a:buNone/>
            </a:pPr>
            <a:r>
              <a:rPr lang="en-US" sz="2400" dirty="0" smtClean="0">
                <a:solidFill>
                  <a:srgbClr val="002060"/>
                </a:solidFill>
              </a:rPr>
              <a:t>                       -Internal</a:t>
            </a:r>
          </a:p>
          <a:p>
            <a:pPr>
              <a:buNone/>
            </a:pPr>
            <a:r>
              <a:rPr lang="en-US" sz="2400" dirty="0" smtClean="0">
                <a:solidFill>
                  <a:srgbClr val="002060"/>
                </a:solidFill>
              </a:rPr>
              <a:t>                       -External</a:t>
            </a:r>
          </a:p>
          <a:p>
            <a:pPr>
              <a:buNone/>
            </a:pPr>
            <a:r>
              <a:rPr lang="en-US" sz="2400" dirty="0" smtClean="0">
                <a:solidFill>
                  <a:srgbClr val="002060"/>
                </a:solidFill>
              </a:rPr>
              <a:t>           Flatulence</a:t>
            </a:r>
          </a:p>
          <a:p>
            <a:pPr>
              <a:buNone/>
            </a:pPr>
            <a:r>
              <a:rPr lang="en-US" sz="2400" dirty="0" smtClean="0">
                <a:solidFill>
                  <a:srgbClr val="002060"/>
                </a:solidFill>
              </a:rPr>
              <a:t>           Stool</a:t>
            </a:r>
          </a:p>
          <a:p>
            <a:pPr>
              <a:buNone/>
            </a:pPr>
            <a:r>
              <a:rPr lang="en-US" sz="2400" dirty="0" smtClean="0">
                <a:solidFill>
                  <a:srgbClr val="002060"/>
                </a:solidFill>
              </a:rPr>
              <a:t>           Urinary organs</a:t>
            </a:r>
          </a:p>
          <a:p>
            <a:pPr>
              <a:buNone/>
            </a:pPr>
            <a:r>
              <a:rPr lang="en-US" sz="2400" dirty="0" smtClean="0">
                <a:solidFill>
                  <a:srgbClr val="002060"/>
                </a:solidFill>
              </a:rPr>
              <a:t>           Urine</a:t>
            </a:r>
          </a:p>
          <a:p>
            <a:pPr>
              <a:buNone/>
            </a:pPr>
            <a:r>
              <a:rPr lang="en-US" sz="2400" dirty="0" smtClean="0">
                <a:solidFill>
                  <a:srgbClr val="002060"/>
                </a:solidFill>
              </a:rPr>
              <a:t>           Micturation</a:t>
            </a:r>
          </a:p>
          <a:p>
            <a:pPr>
              <a:buNone/>
            </a:pPr>
            <a:r>
              <a:rPr lang="en-US" sz="2400" dirty="0" smtClean="0">
                <a:solidFill>
                  <a:srgbClr val="002060"/>
                </a:solidFill>
              </a:rPr>
              <a:t>           Sexual organs</a:t>
            </a:r>
            <a:endParaRPr lang="en-US" sz="2400"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400" dirty="0" smtClean="0">
                <a:solidFill>
                  <a:srgbClr val="002060"/>
                </a:solidFill>
              </a:rPr>
              <a:t>            Menstruation</a:t>
            </a:r>
          </a:p>
          <a:p>
            <a:pPr>
              <a:buNone/>
            </a:pPr>
            <a:r>
              <a:rPr lang="en-US" sz="2400" dirty="0" smtClean="0">
                <a:solidFill>
                  <a:srgbClr val="002060"/>
                </a:solidFill>
              </a:rPr>
              <a:t>            Leucorrhoea</a:t>
            </a:r>
          </a:p>
          <a:p>
            <a:pPr>
              <a:buNone/>
            </a:pPr>
            <a:r>
              <a:rPr lang="en-US" sz="2400" dirty="0" smtClean="0">
                <a:solidFill>
                  <a:srgbClr val="002060"/>
                </a:solidFill>
              </a:rPr>
              <a:t>            Respiration</a:t>
            </a:r>
          </a:p>
          <a:p>
            <a:pPr>
              <a:buNone/>
            </a:pPr>
            <a:r>
              <a:rPr lang="en-US" sz="2400" dirty="0" smtClean="0">
                <a:solidFill>
                  <a:srgbClr val="002060"/>
                </a:solidFill>
              </a:rPr>
              <a:t>            Cough</a:t>
            </a:r>
          </a:p>
          <a:p>
            <a:pPr>
              <a:buNone/>
            </a:pPr>
            <a:r>
              <a:rPr lang="en-US" sz="2400" dirty="0" smtClean="0">
                <a:solidFill>
                  <a:srgbClr val="002060"/>
                </a:solidFill>
              </a:rPr>
              <a:t>            Air passages</a:t>
            </a:r>
          </a:p>
          <a:p>
            <a:pPr>
              <a:buNone/>
            </a:pPr>
            <a:r>
              <a:rPr lang="en-US" sz="2400" dirty="0" smtClean="0">
                <a:solidFill>
                  <a:srgbClr val="002060"/>
                </a:solidFill>
              </a:rPr>
              <a:t>            External throat and neck</a:t>
            </a:r>
          </a:p>
          <a:p>
            <a:pPr>
              <a:buNone/>
            </a:pPr>
            <a:r>
              <a:rPr lang="en-US" sz="2400" dirty="0" smtClean="0">
                <a:solidFill>
                  <a:srgbClr val="002060"/>
                </a:solidFill>
              </a:rPr>
              <a:t>            Chest</a:t>
            </a:r>
          </a:p>
          <a:p>
            <a:pPr>
              <a:buNone/>
            </a:pPr>
            <a:r>
              <a:rPr lang="en-US" sz="2400" dirty="0" smtClean="0">
                <a:solidFill>
                  <a:srgbClr val="002060"/>
                </a:solidFill>
              </a:rPr>
              <a:t>                      -Internal</a:t>
            </a:r>
          </a:p>
          <a:p>
            <a:pPr>
              <a:buNone/>
            </a:pPr>
            <a:r>
              <a:rPr lang="en-US" sz="2400" dirty="0" smtClean="0">
                <a:solidFill>
                  <a:srgbClr val="002060"/>
                </a:solidFill>
              </a:rPr>
              <a:t>                      -External</a:t>
            </a:r>
          </a:p>
          <a:p>
            <a:pPr>
              <a:buNone/>
            </a:pPr>
            <a:r>
              <a:rPr lang="en-US" sz="2400" dirty="0" smtClean="0">
                <a:solidFill>
                  <a:srgbClr val="002060"/>
                </a:solidFill>
              </a:rPr>
              <a:t>           Back</a:t>
            </a:r>
          </a:p>
          <a:p>
            <a:pPr>
              <a:buNone/>
            </a:pPr>
            <a:r>
              <a:rPr lang="en-US" sz="2400" dirty="0" smtClean="0">
                <a:solidFill>
                  <a:srgbClr val="002060"/>
                </a:solidFill>
              </a:rPr>
              <a:t>           Upper extremities</a:t>
            </a:r>
          </a:p>
          <a:p>
            <a:pPr>
              <a:buNone/>
            </a:pPr>
            <a:r>
              <a:rPr lang="en-US" sz="2400" dirty="0" smtClean="0">
                <a:solidFill>
                  <a:srgbClr val="002060"/>
                </a:solidFill>
              </a:rPr>
              <a:t>           Lower extremities</a:t>
            </a:r>
          </a:p>
          <a:p>
            <a:pPr>
              <a:buNone/>
            </a:pPr>
            <a:r>
              <a:rPr lang="en-US" sz="2400" dirty="0" smtClean="0">
                <a:solidFill>
                  <a:srgbClr val="002060"/>
                </a:solidFill>
              </a:rPr>
              <a:t>                 Along with parts of the body , few discharges are also mentioned. Sides of the parts are given as separate chapters at the end of main parts, but in majority of chapters, sides are given in the last two rubrics – left and right.</a:t>
            </a:r>
          </a:p>
          <a:p>
            <a:pPr>
              <a:buNone/>
            </a:pPr>
            <a:r>
              <a:rPr lang="en-US" sz="2400" dirty="0" smtClean="0">
                <a:solidFill>
                  <a:srgbClr val="002060"/>
                </a:solidFill>
              </a:rPr>
              <a:t>            </a:t>
            </a:r>
            <a:endParaRPr lang="en-US" sz="2400" dirty="0">
              <a:solidFill>
                <a:srgbClr val="00206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400" dirty="0" smtClean="0">
                <a:solidFill>
                  <a:srgbClr val="002060"/>
                </a:solidFill>
              </a:rPr>
              <a:t>           3,Sensations and complaints</a:t>
            </a:r>
          </a:p>
          <a:p>
            <a:pPr>
              <a:buNone/>
            </a:pPr>
            <a:r>
              <a:rPr lang="en-US" sz="2400" dirty="0" smtClean="0">
                <a:solidFill>
                  <a:srgbClr val="002060"/>
                </a:solidFill>
              </a:rPr>
              <a:t>                 Sensations </a:t>
            </a:r>
          </a:p>
          <a:p>
            <a:pPr>
              <a:buNone/>
            </a:pPr>
            <a:r>
              <a:rPr lang="en-US" sz="2400" dirty="0" smtClean="0">
                <a:solidFill>
                  <a:srgbClr val="002060"/>
                </a:solidFill>
              </a:rPr>
              <a:t>                                 - General</a:t>
            </a:r>
          </a:p>
          <a:p>
            <a:pPr>
              <a:buNone/>
            </a:pPr>
            <a:r>
              <a:rPr lang="en-US" sz="2400" dirty="0" smtClean="0">
                <a:solidFill>
                  <a:srgbClr val="002060"/>
                </a:solidFill>
              </a:rPr>
              <a:t>                                 - Glands</a:t>
            </a:r>
          </a:p>
          <a:p>
            <a:pPr>
              <a:buNone/>
            </a:pPr>
            <a:r>
              <a:rPr lang="en-US" sz="2400" dirty="0" smtClean="0">
                <a:solidFill>
                  <a:srgbClr val="002060"/>
                </a:solidFill>
              </a:rPr>
              <a:t>                                 - Bones</a:t>
            </a:r>
          </a:p>
          <a:p>
            <a:pPr>
              <a:buNone/>
            </a:pPr>
            <a:r>
              <a:rPr lang="en-US" sz="2400" dirty="0" smtClean="0">
                <a:solidFill>
                  <a:srgbClr val="002060"/>
                </a:solidFill>
              </a:rPr>
              <a:t>                                 - skin</a:t>
            </a:r>
          </a:p>
          <a:p>
            <a:pPr>
              <a:buNone/>
            </a:pPr>
            <a:r>
              <a:rPr lang="en-US" sz="2400" dirty="0" smtClean="0">
                <a:solidFill>
                  <a:srgbClr val="002060"/>
                </a:solidFill>
              </a:rPr>
              <a:t>           4, Sleep and dreams</a:t>
            </a:r>
          </a:p>
          <a:p>
            <a:pPr>
              <a:buNone/>
            </a:pPr>
            <a:r>
              <a:rPr lang="en-US" sz="2400" dirty="0" smtClean="0">
                <a:solidFill>
                  <a:srgbClr val="002060"/>
                </a:solidFill>
              </a:rPr>
              <a:t>           5, Fever</a:t>
            </a:r>
          </a:p>
          <a:p>
            <a:pPr>
              <a:buNone/>
            </a:pPr>
            <a:r>
              <a:rPr lang="en-US" sz="2400" dirty="0" smtClean="0">
                <a:solidFill>
                  <a:srgbClr val="002060"/>
                </a:solidFill>
              </a:rPr>
              <a:t>                         Circulations</a:t>
            </a:r>
          </a:p>
          <a:p>
            <a:pPr>
              <a:buNone/>
            </a:pPr>
            <a:r>
              <a:rPr lang="en-US" sz="2400" dirty="0" smtClean="0">
                <a:solidFill>
                  <a:srgbClr val="002060"/>
                </a:solidFill>
              </a:rPr>
              <a:t>                         Chill – concomittants of chill</a:t>
            </a:r>
          </a:p>
          <a:p>
            <a:pPr>
              <a:buNone/>
            </a:pPr>
            <a:r>
              <a:rPr lang="en-US" sz="2400" dirty="0" smtClean="0">
                <a:solidFill>
                  <a:srgbClr val="002060"/>
                </a:solidFill>
              </a:rPr>
              <a:t>                         Heat – cocomittants of heat</a:t>
            </a:r>
          </a:p>
          <a:p>
            <a:pPr>
              <a:buNone/>
            </a:pPr>
            <a:r>
              <a:rPr lang="en-US" sz="2400" dirty="0" smtClean="0">
                <a:solidFill>
                  <a:srgbClr val="002060"/>
                </a:solidFill>
              </a:rPr>
              <a:t>                         Coldness</a:t>
            </a:r>
          </a:p>
          <a:p>
            <a:pPr>
              <a:buNone/>
            </a:pPr>
            <a:r>
              <a:rPr lang="en-US" sz="2400" dirty="0" smtClean="0">
                <a:solidFill>
                  <a:srgbClr val="002060"/>
                </a:solidFill>
              </a:rPr>
              <a:t>                         Shivering</a:t>
            </a:r>
          </a:p>
          <a:p>
            <a:pPr>
              <a:buNone/>
            </a:pPr>
            <a:r>
              <a:rPr lang="en-US" sz="2400" dirty="0" smtClean="0">
                <a:solidFill>
                  <a:srgbClr val="002060"/>
                </a:solidFill>
              </a:rPr>
              <a:t>                         Sweat – concomittants of sweat</a:t>
            </a:r>
            <a:endParaRPr lang="en-US" sz="2400"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solidFill>
                  <a:srgbClr val="FF0000"/>
                </a:solidFill>
              </a:rPr>
              <a:t>BOENNINGHAUSEN’S</a:t>
            </a:r>
            <a:br>
              <a:rPr lang="en-US" dirty="0" smtClean="0">
                <a:solidFill>
                  <a:srgbClr val="FF0000"/>
                </a:solidFill>
              </a:rPr>
            </a:br>
            <a:r>
              <a:rPr lang="en-US" dirty="0" smtClean="0">
                <a:solidFill>
                  <a:srgbClr val="FF0000"/>
                </a:solidFill>
              </a:rPr>
              <a:t>THERAPEUTIC  POCKET BOOK (BTPB)</a:t>
            </a:r>
            <a:endParaRPr lang="en-US" dirty="0">
              <a:solidFill>
                <a:srgbClr val="FF0000"/>
              </a:solidFill>
            </a:endParaRPr>
          </a:p>
        </p:txBody>
      </p:sp>
      <p:sp>
        <p:nvSpPr>
          <p:cNvPr id="5" name="Content Placeholder 4"/>
          <p:cNvSpPr>
            <a:spLocks noGrp="1"/>
          </p:cNvSpPr>
          <p:nvPr>
            <p:ph idx="1"/>
          </p:nvPr>
        </p:nvSpPr>
        <p:spPr>
          <a:xfrm flipH="1">
            <a:off x="533400" y="1752600"/>
            <a:ext cx="8229600" cy="4525963"/>
          </a:xfrm>
        </p:spPr>
        <p:txBody>
          <a:bodyPr>
            <a:normAutofit/>
          </a:bodyPr>
          <a:lstStyle/>
          <a:p>
            <a:pPr>
              <a:buNone/>
            </a:pPr>
            <a:r>
              <a:rPr lang="en-US" sz="2400" b="1" dirty="0" smtClean="0">
                <a:solidFill>
                  <a:srgbClr val="00B050"/>
                </a:solidFill>
              </a:rPr>
              <a:t>Original name of the book </a:t>
            </a:r>
            <a:r>
              <a:rPr lang="en-US" sz="2400" b="1" dirty="0" smtClean="0">
                <a:solidFill>
                  <a:srgbClr val="002060"/>
                </a:solidFill>
              </a:rPr>
              <a:t>(</a:t>
            </a:r>
            <a:r>
              <a:rPr lang="en-US" sz="2400" dirty="0" smtClean="0">
                <a:solidFill>
                  <a:srgbClr val="002060"/>
                </a:solidFill>
              </a:rPr>
              <a:t>repertory) :The Principles And Practicability Of Boenninghausen’s Therapeutic Pocket Book For Homoeopathic Physicians To Use At The Bedside And In The Study Of The Materia Medica.</a:t>
            </a:r>
          </a:p>
          <a:p>
            <a:pPr>
              <a:buNone/>
            </a:pPr>
            <a:r>
              <a:rPr lang="en-US" sz="2400" b="1" dirty="0" smtClean="0">
                <a:solidFill>
                  <a:srgbClr val="C00000"/>
                </a:solidFill>
              </a:rPr>
              <a:t>Author </a:t>
            </a:r>
            <a:r>
              <a:rPr lang="en-US" sz="2400" b="1" dirty="0" smtClean="0">
                <a:solidFill>
                  <a:srgbClr val="002060"/>
                </a:solidFill>
              </a:rPr>
              <a:t>:</a:t>
            </a:r>
            <a:r>
              <a:rPr lang="en-US" sz="2400" dirty="0" smtClean="0">
                <a:solidFill>
                  <a:srgbClr val="002060"/>
                </a:solidFill>
              </a:rPr>
              <a:t> Baron Clemens Maria Franz Von Boenninghausen.</a:t>
            </a:r>
          </a:p>
          <a:p>
            <a:pPr>
              <a:buNone/>
            </a:pPr>
            <a:r>
              <a:rPr lang="en-US" sz="2400" b="1" dirty="0" smtClean="0">
                <a:solidFill>
                  <a:srgbClr val="FF0000"/>
                </a:solidFill>
              </a:rPr>
              <a:t>Edited by </a:t>
            </a:r>
            <a:r>
              <a:rPr lang="en-US" sz="2400" b="1" dirty="0" smtClean="0">
                <a:solidFill>
                  <a:srgbClr val="002060"/>
                </a:solidFill>
              </a:rPr>
              <a:t>:</a:t>
            </a:r>
            <a:r>
              <a:rPr lang="en-US" sz="2400" dirty="0" smtClean="0">
                <a:solidFill>
                  <a:srgbClr val="002060"/>
                </a:solidFill>
              </a:rPr>
              <a:t> Dr.T.F.Allen.</a:t>
            </a:r>
          </a:p>
          <a:p>
            <a:pPr>
              <a:buNone/>
            </a:pPr>
            <a:r>
              <a:rPr lang="en-US" sz="2400" b="1" dirty="0" smtClean="0">
                <a:solidFill>
                  <a:srgbClr val="C00000"/>
                </a:solidFill>
              </a:rPr>
              <a:t>Introduction by </a:t>
            </a:r>
            <a:r>
              <a:rPr lang="en-US" sz="2400" dirty="0" smtClean="0">
                <a:solidFill>
                  <a:srgbClr val="002060"/>
                </a:solidFill>
              </a:rPr>
              <a:t>: Dr.H.A.Roberts , Annie C . Wilson.</a:t>
            </a:r>
          </a:p>
          <a:p>
            <a:pPr>
              <a:buNone/>
            </a:pPr>
            <a:r>
              <a:rPr lang="en-US" sz="2400" b="1" dirty="0" smtClean="0">
                <a:solidFill>
                  <a:srgbClr val="FFC000"/>
                </a:solidFill>
              </a:rPr>
              <a:t>Preface</a:t>
            </a:r>
            <a:r>
              <a:rPr lang="en-US" sz="2400" b="1" dirty="0" smtClean="0">
                <a:solidFill>
                  <a:srgbClr val="002060"/>
                </a:solidFill>
              </a:rPr>
              <a:t> :</a:t>
            </a:r>
            <a:r>
              <a:rPr lang="en-US" sz="2400" dirty="0" smtClean="0">
                <a:solidFill>
                  <a:srgbClr val="002060"/>
                </a:solidFill>
              </a:rPr>
              <a:t> It is mentioned Boenninghausens theraputic pocket book is under use more than a centuary, used by many masters of Homoeopathy.</a:t>
            </a:r>
          </a:p>
          <a:p>
            <a:pPr>
              <a:buNone/>
            </a:pPr>
            <a:r>
              <a:rPr lang="en-US" sz="2400" b="1" dirty="0">
                <a:solidFill>
                  <a:srgbClr val="002060"/>
                </a:solidFill>
              </a:rPr>
              <a:t> </a:t>
            </a:r>
            <a:r>
              <a:rPr lang="en-US" sz="2400" b="1" dirty="0" smtClean="0">
                <a:solidFill>
                  <a:srgbClr val="002060"/>
                </a:solidFill>
              </a:rPr>
              <a:t>               </a:t>
            </a:r>
            <a:endParaRPr lang="en-US" sz="2400" b="1" dirty="0">
              <a:solidFill>
                <a:srgbClr val="00206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buNone/>
            </a:pPr>
            <a:r>
              <a:rPr lang="en-US" sz="2400" dirty="0" smtClean="0">
                <a:solidFill>
                  <a:srgbClr val="002060"/>
                </a:solidFill>
              </a:rPr>
              <a:t>                             Compound fever</a:t>
            </a:r>
          </a:p>
          <a:p>
            <a:pPr>
              <a:buNone/>
            </a:pPr>
            <a:r>
              <a:rPr lang="en-US" sz="2400" dirty="0" smtClean="0">
                <a:solidFill>
                  <a:srgbClr val="002060"/>
                </a:solidFill>
              </a:rPr>
              <a:t>                             Concomittants - before fever</a:t>
            </a:r>
          </a:p>
          <a:p>
            <a:pPr>
              <a:buNone/>
            </a:pPr>
            <a:r>
              <a:rPr lang="en-US" sz="2400" dirty="0" smtClean="0">
                <a:solidFill>
                  <a:srgbClr val="002060"/>
                </a:solidFill>
              </a:rPr>
              <a:t>                                                      - during fever</a:t>
            </a:r>
          </a:p>
          <a:p>
            <a:pPr>
              <a:buNone/>
            </a:pPr>
            <a:r>
              <a:rPr lang="en-US" sz="2400" dirty="0" smtClean="0">
                <a:solidFill>
                  <a:srgbClr val="002060"/>
                </a:solidFill>
              </a:rPr>
              <a:t>                                                       - after fever</a:t>
            </a:r>
          </a:p>
          <a:p>
            <a:pPr>
              <a:buNone/>
            </a:pPr>
            <a:r>
              <a:rPr lang="en-US" sz="2400" dirty="0" smtClean="0">
                <a:solidFill>
                  <a:srgbClr val="002060"/>
                </a:solidFill>
              </a:rPr>
              <a:t>                            Febrile symptoms – sides</a:t>
            </a:r>
          </a:p>
          <a:p>
            <a:pPr>
              <a:buNone/>
            </a:pPr>
            <a:r>
              <a:rPr lang="en-US" sz="2400" dirty="0" smtClean="0">
                <a:solidFill>
                  <a:srgbClr val="002060"/>
                </a:solidFill>
              </a:rPr>
              <a:t>                6, Modalities</a:t>
            </a:r>
          </a:p>
          <a:p>
            <a:pPr>
              <a:buNone/>
            </a:pPr>
            <a:r>
              <a:rPr lang="en-US" sz="2400" dirty="0" smtClean="0">
                <a:solidFill>
                  <a:srgbClr val="002060"/>
                </a:solidFill>
              </a:rPr>
              <a:t>                            Aggravations</a:t>
            </a:r>
          </a:p>
          <a:p>
            <a:pPr>
              <a:buNone/>
            </a:pPr>
            <a:r>
              <a:rPr lang="en-US" sz="2400" dirty="0" smtClean="0">
                <a:solidFill>
                  <a:srgbClr val="002060"/>
                </a:solidFill>
              </a:rPr>
              <a:t>                            Ameliorations</a:t>
            </a:r>
          </a:p>
          <a:p>
            <a:pPr>
              <a:buNone/>
            </a:pPr>
            <a:r>
              <a:rPr lang="en-US" sz="2400" dirty="0" smtClean="0">
                <a:solidFill>
                  <a:srgbClr val="002060"/>
                </a:solidFill>
              </a:rPr>
              <a:t>               7, Relationship of remedies</a:t>
            </a:r>
          </a:p>
          <a:p>
            <a:pPr>
              <a:buNone/>
            </a:pPr>
            <a:r>
              <a:rPr lang="en-US" sz="2400" b="1" dirty="0" smtClean="0">
                <a:solidFill>
                  <a:srgbClr val="FF0000"/>
                </a:solidFill>
              </a:rPr>
              <a:t>Relationship chapter :</a:t>
            </a:r>
            <a:r>
              <a:rPr lang="en-US" sz="2400" b="1" dirty="0" smtClean="0">
                <a:solidFill>
                  <a:srgbClr val="002060"/>
                </a:solidFill>
              </a:rPr>
              <a:t> </a:t>
            </a:r>
            <a:r>
              <a:rPr lang="en-US" sz="2400" dirty="0" smtClean="0">
                <a:solidFill>
                  <a:srgbClr val="002060"/>
                </a:solidFill>
              </a:rPr>
              <a:t>Boenninghausen published the concordance on 1836, after 15 years of the chief study of Materia medica pura. It consist of 121 remedies and later Allen added 21 new remedies, thus Allen’s edition contain 142 remedies, and changed  concordance in to relationship of remedies.</a:t>
            </a:r>
          </a:p>
          <a:p>
            <a:pPr>
              <a:buNone/>
            </a:pPr>
            <a:endParaRPr lang="en-US" sz="2400" dirty="0" smtClean="0"/>
          </a:p>
          <a:p>
            <a:pPr>
              <a:buNone/>
            </a:pPr>
            <a:r>
              <a:rPr lang="en-US" sz="2400" dirty="0" smtClean="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2200"/>
          </a:xfrm>
        </p:spPr>
        <p:txBody>
          <a:bodyPr/>
          <a:lstStyle/>
          <a:p>
            <a:pPr>
              <a:buNone/>
            </a:pPr>
            <a:r>
              <a:rPr lang="en-US" sz="2400" b="1" dirty="0" smtClean="0">
                <a:solidFill>
                  <a:srgbClr val="FF0000"/>
                </a:solidFill>
              </a:rPr>
              <a:t>Adaptability :</a:t>
            </a:r>
            <a:r>
              <a:rPr lang="en-US" sz="2400" dirty="0" smtClean="0">
                <a:solidFill>
                  <a:srgbClr val="002060"/>
                </a:solidFill>
              </a:rPr>
              <a:t> From the philosophy and construction of ‘Therapeutic pocket book’, it is obvious that the book can be used for the repertorization of the following types of cases.</a:t>
            </a:r>
          </a:p>
          <a:p>
            <a:pPr>
              <a:buNone/>
            </a:pPr>
            <a:r>
              <a:rPr lang="en-US" sz="2400" dirty="0" smtClean="0">
                <a:solidFill>
                  <a:srgbClr val="002060"/>
                </a:solidFill>
              </a:rPr>
              <a:t>           a, Cases with complete symptoms.</a:t>
            </a:r>
          </a:p>
          <a:p>
            <a:pPr>
              <a:buNone/>
            </a:pPr>
            <a:r>
              <a:rPr lang="en-US" sz="2400" dirty="0" smtClean="0">
                <a:solidFill>
                  <a:srgbClr val="002060"/>
                </a:solidFill>
              </a:rPr>
              <a:t>           b, Case with prominent sensations and modalities in some parts but vague in other parts</a:t>
            </a:r>
          </a:p>
          <a:p>
            <a:pPr>
              <a:buNone/>
            </a:pPr>
            <a:r>
              <a:rPr lang="en-US" sz="2400" dirty="0" smtClean="0">
                <a:solidFill>
                  <a:srgbClr val="002060"/>
                </a:solidFill>
              </a:rPr>
              <a:t>          c, Cases with prominent concomittants.</a:t>
            </a:r>
          </a:p>
          <a:p>
            <a:pPr>
              <a:buNone/>
            </a:pPr>
            <a:r>
              <a:rPr lang="en-US" sz="2400" dirty="0" smtClean="0">
                <a:solidFill>
                  <a:srgbClr val="002060"/>
                </a:solidFill>
              </a:rPr>
              <a:t>          d, Cases with paucity of symptoms with scattered modalities and no characteristics.</a:t>
            </a:r>
          </a:p>
          <a:p>
            <a:pPr>
              <a:buNone/>
            </a:pPr>
            <a:r>
              <a:rPr lang="en-US" sz="2400" dirty="0" smtClean="0">
                <a:solidFill>
                  <a:srgbClr val="002060"/>
                </a:solidFill>
              </a:rPr>
              <a:t>          e, Cases where generals are lacking.</a:t>
            </a:r>
          </a:p>
          <a:p>
            <a:pPr>
              <a:buNone/>
            </a:pPr>
            <a:r>
              <a:rPr lang="en-US" sz="2400" dirty="0" smtClean="0">
                <a:solidFill>
                  <a:srgbClr val="002060"/>
                </a:solidFill>
              </a:rPr>
              <a:t>          f, It is also use full to get related remedies by working on the last chapter.</a:t>
            </a:r>
          </a:p>
          <a:p>
            <a:pPr>
              <a:buNone/>
            </a:pPr>
            <a:r>
              <a:rPr lang="en-US" sz="2400" b="1" dirty="0" smtClean="0">
                <a:solidFill>
                  <a:srgbClr val="FF0000"/>
                </a:solidFill>
              </a:rPr>
              <a:t>Methods of repertorization :</a:t>
            </a:r>
          </a:p>
          <a:p>
            <a:pPr>
              <a:buNone/>
            </a:pPr>
            <a:r>
              <a:rPr lang="en-US" sz="2400" dirty="0" smtClean="0">
                <a:solidFill>
                  <a:srgbClr val="002060"/>
                </a:solidFill>
              </a:rPr>
              <a:t>Robert’s method : After case taking the physician categorise the </a:t>
            </a:r>
            <a:endParaRPr lang="en-US" sz="2400" dirty="0">
              <a:solidFill>
                <a:srgbClr val="00206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400" dirty="0" smtClean="0">
                <a:solidFill>
                  <a:srgbClr val="002060"/>
                </a:solidFill>
              </a:rPr>
              <a:t>Important and relevant data under four heads, that is , location, sensation, modalities and concomittants. The analysis and classification of symptoms under these four heads would help the physician to utilize the ‘Therapeutic pocket book’. Rubrics can be arranged as the following : </a:t>
            </a:r>
          </a:p>
          <a:p>
            <a:pPr>
              <a:buNone/>
            </a:pPr>
            <a:r>
              <a:rPr lang="en-US" sz="2400" dirty="0" smtClean="0">
                <a:solidFill>
                  <a:srgbClr val="002060"/>
                </a:solidFill>
              </a:rPr>
              <a:t>                a, Location</a:t>
            </a:r>
          </a:p>
          <a:p>
            <a:pPr>
              <a:buNone/>
            </a:pPr>
            <a:r>
              <a:rPr lang="en-US" sz="2400" dirty="0" smtClean="0">
                <a:solidFill>
                  <a:srgbClr val="002060"/>
                </a:solidFill>
              </a:rPr>
              <a:t>                b, Sensation </a:t>
            </a:r>
          </a:p>
          <a:p>
            <a:pPr>
              <a:buNone/>
            </a:pPr>
            <a:r>
              <a:rPr lang="en-US" sz="2400" dirty="0" smtClean="0">
                <a:solidFill>
                  <a:srgbClr val="002060"/>
                </a:solidFill>
              </a:rPr>
              <a:t>                c, Conditions of aggravation and amelioration</a:t>
            </a:r>
          </a:p>
          <a:p>
            <a:pPr>
              <a:buNone/>
            </a:pPr>
            <a:r>
              <a:rPr lang="en-US" sz="2400" dirty="0" smtClean="0">
                <a:solidFill>
                  <a:srgbClr val="002060"/>
                </a:solidFill>
              </a:rPr>
              <a:t>                d, Concomittants</a:t>
            </a:r>
          </a:p>
          <a:p>
            <a:pPr>
              <a:buNone/>
            </a:pPr>
            <a:r>
              <a:rPr lang="en-US" sz="2400" b="1" dirty="0" smtClean="0">
                <a:solidFill>
                  <a:srgbClr val="002060"/>
                </a:solidFill>
              </a:rPr>
              <a:t>Modern method :</a:t>
            </a:r>
            <a:r>
              <a:rPr lang="en-US" sz="2400" dirty="0" smtClean="0">
                <a:solidFill>
                  <a:srgbClr val="002060"/>
                </a:solidFill>
              </a:rPr>
              <a:t> Dr.M.L.Dhawale has modified the method with out compromising with the principle and results, by rearranging the order of symptoms. According to this modified method, the symptoms should be arranged in the following higherarchy.</a:t>
            </a:r>
          </a:p>
          <a:p>
            <a:pPr>
              <a:buNone/>
            </a:pPr>
            <a:r>
              <a:rPr lang="en-US" sz="2400" dirty="0" smtClean="0">
                <a:solidFill>
                  <a:srgbClr val="002060"/>
                </a:solidFill>
              </a:rPr>
              <a:t>       1, Causative modalities (ailments from) :Emotional, </a:t>
            </a:r>
            <a:endParaRPr lang="en-US" sz="2400" dirty="0">
              <a:solidFill>
                <a:srgbClr val="00206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Autofit/>
          </a:bodyPr>
          <a:lstStyle/>
          <a:p>
            <a:pPr>
              <a:buNone/>
            </a:pPr>
            <a:r>
              <a:rPr lang="en-US" sz="2400" dirty="0" smtClean="0">
                <a:solidFill>
                  <a:srgbClr val="002060"/>
                </a:solidFill>
              </a:rPr>
              <a:t>Intellectual and physical.</a:t>
            </a:r>
          </a:p>
          <a:p>
            <a:pPr>
              <a:buNone/>
            </a:pPr>
            <a:r>
              <a:rPr lang="en-US" sz="2400" dirty="0" smtClean="0">
                <a:solidFill>
                  <a:srgbClr val="002060"/>
                </a:solidFill>
              </a:rPr>
              <a:t>           2, General aggravations : Emotional, intellectual, and physical.</a:t>
            </a:r>
          </a:p>
          <a:p>
            <a:pPr>
              <a:buNone/>
            </a:pPr>
            <a:r>
              <a:rPr lang="en-US" sz="2400" dirty="0" smtClean="0">
                <a:solidFill>
                  <a:srgbClr val="002060"/>
                </a:solidFill>
              </a:rPr>
              <a:t>          3, General ameliorations : Emotional, intellectual, and physical.</a:t>
            </a:r>
          </a:p>
          <a:p>
            <a:pPr>
              <a:buNone/>
            </a:pPr>
            <a:r>
              <a:rPr lang="en-US" sz="2400" dirty="0" smtClean="0">
                <a:solidFill>
                  <a:srgbClr val="002060"/>
                </a:solidFill>
              </a:rPr>
              <a:t>         4, Physical generals :Sensation and complaints.</a:t>
            </a:r>
          </a:p>
          <a:p>
            <a:pPr>
              <a:buNone/>
            </a:pPr>
            <a:r>
              <a:rPr lang="en-US" sz="2400" dirty="0" smtClean="0">
                <a:solidFill>
                  <a:srgbClr val="002060"/>
                </a:solidFill>
              </a:rPr>
              <a:t>         5, Concomittants.</a:t>
            </a:r>
          </a:p>
          <a:p>
            <a:pPr>
              <a:buNone/>
            </a:pPr>
            <a:r>
              <a:rPr lang="en-US" sz="2400" dirty="0" smtClean="0">
                <a:solidFill>
                  <a:srgbClr val="002060"/>
                </a:solidFill>
              </a:rPr>
              <a:t>         6, Mentals :For reference and differentiation.</a:t>
            </a:r>
          </a:p>
          <a:p>
            <a:pPr>
              <a:buNone/>
            </a:pPr>
            <a:r>
              <a:rPr lang="en-US" sz="2400" b="1" dirty="0" smtClean="0">
                <a:solidFill>
                  <a:srgbClr val="FF0000"/>
                </a:solidFill>
              </a:rPr>
              <a:t>Relationship ship of remedy section :</a:t>
            </a:r>
          </a:p>
          <a:p>
            <a:pPr>
              <a:buNone/>
            </a:pPr>
            <a:r>
              <a:rPr lang="en-US" sz="2400" dirty="0" smtClean="0">
                <a:solidFill>
                  <a:srgbClr val="002060"/>
                </a:solidFill>
              </a:rPr>
              <a:t>             Boenninghausen published the concordance on 1836, after 15 years of the chief study of materiamedica pura. It consist of 121 remedies , and later Allen added 21 new remedies, thus Allen’s edition contain 142 remedies.</a:t>
            </a:r>
          </a:p>
          <a:p>
            <a:pPr>
              <a:buNone/>
            </a:pPr>
            <a:r>
              <a:rPr lang="en-US" sz="2400" dirty="0" smtClean="0">
                <a:solidFill>
                  <a:srgbClr val="002060"/>
                </a:solidFill>
              </a:rPr>
              <a:t>            There are 12 headings present under the medicines mentioned in relationship of remedies, they are,mind</a:t>
            </a:r>
          </a:p>
          <a:p>
            <a:pPr>
              <a:buNone/>
            </a:pPr>
            <a:r>
              <a:rPr lang="en-US" sz="2400" dirty="0" smtClean="0"/>
              <a:t>            </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lnSpcReduction="10000"/>
          </a:bodyPr>
          <a:lstStyle/>
          <a:p>
            <a:pPr>
              <a:buNone/>
            </a:pPr>
            <a:r>
              <a:rPr lang="en-US" sz="2400" dirty="0" smtClean="0">
                <a:solidFill>
                  <a:srgbClr val="002060"/>
                </a:solidFill>
              </a:rPr>
              <a:t>      Localities, sensations, glands, bones, skin, sleep and dreams, blood circulation and fever, aggravations : time and circumstances, other remedies, antidotes, injurious.(p.350-Belladona).</a:t>
            </a:r>
          </a:p>
          <a:p>
            <a:pPr>
              <a:buNone/>
            </a:pPr>
            <a:r>
              <a:rPr lang="en-US" sz="2400" dirty="0" smtClean="0">
                <a:solidFill>
                  <a:srgbClr val="002060"/>
                </a:solidFill>
              </a:rPr>
              <a:t>           Other remedies, are those remedies which have general relation ship to the remedy.</a:t>
            </a:r>
          </a:p>
          <a:p>
            <a:pPr>
              <a:buNone/>
            </a:pPr>
            <a:r>
              <a:rPr lang="en-US" sz="2400" dirty="0" smtClean="0">
                <a:solidFill>
                  <a:srgbClr val="002060"/>
                </a:solidFill>
              </a:rPr>
              <a:t>          Antidotes are remedies which stops the action of the given remedy.</a:t>
            </a:r>
          </a:p>
          <a:p>
            <a:pPr>
              <a:buNone/>
            </a:pPr>
            <a:r>
              <a:rPr lang="en-US" sz="2400" b="1" dirty="0" smtClean="0">
                <a:solidFill>
                  <a:srgbClr val="FF0000"/>
                </a:solidFill>
              </a:rPr>
              <a:t>Uses of remedy relationship section : </a:t>
            </a:r>
          </a:p>
          <a:p>
            <a:pPr>
              <a:buNone/>
            </a:pPr>
            <a:r>
              <a:rPr lang="en-US" sz="2400" dirty="0" smtClean="0">
                <a:solidFill>
                  <a:srgbClr val="002060"/>
                </a:solidFill>
              </a:rPr>
              <a:t>               1, It can be used for studying </a:t>
            </a:r>
            <a:r>
              <a:rPr lang="en-US" sz="2400" b="1" dirty="0" smtClean="0">
                <a:solidFill>
                  <a:schemeClr val="accent6">
                    <a:lumMod val="50000"/>
                  </a:schemeClr>
                </a:solidFill>
              </a:rPr>
              <a:t> </a:t>
            </a:r>
            <a:r>
              <a:rPr lang="en-US" sz="2400" dirty="0" smtClean="0">
                <a:solidFill>
                  <a:srgbClr val="002060"/>
                </a:solidFill>
              </a:rPr>
              <a:t>the relationship of remedies under various levels in 12 headings.</a:t>
            </a:r>
          </a:p>
          <a:p>
            <a:pPr>
              <a:buNone/>
            </a:pPr>
            <a:r>
              <a:rPr lang="en-US" sz="2400" dirty="0" smtClean="0">
                <a:solidFill>
                  <a:srgbClr val="002060"/>
                </a:solidFill>
              </a:rPr>
              <a:t>               2, It helps to find a close running medicine which can be thought of in future follow up if the picture changes.</a:t>
            </a:r>
          </a:p>
          <a:p>
            <a:pPr>
              <a:buNone/>
            </a:pPr>
            <a:r>
              <a:rPr lang="en-US" sz="2400" dirty="0" smtClean="0">
                <a:solidFill>
                  <a:srgbClr val="002060"/>
                </a:solidFill>
              </a:rPr>
              <a:t>               3, To find out a second remedy, if the first one(though indicated) does not meet with the expectation in a given period of time.</a:t>
            </a:r>
            <a:endParaRPr lang="en-US" sz="2400" dirty="0">
              <a:solidFill>
                <a:srgbClr val="00206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Autofit/>
          </a:bodyPr>
          <a:lstStyle/>
          <a:p>
            <a:pPr>
              <a:buNone/>
            </a:pPr>
            <a:r>
              <a:rPr lang="en-US" sz="2400" dirty="0" smtClean="0">
                <a:solidFill>
                  <a:srgbClr val="002060"/>
                </a:solidFill>
              </a:rPr>
              <a:t>              4, Some times a deep acting medicine, though indicated, should not be given, so as to avoid unwanted precipitation of adverse symptoms, in those case an analogue can be found with the help of this section.</a:t>
            </a:r>
          </a:p>
          <a:p>
            <a:pPr>
              <a:buNone/>
            </a:pPr>
            <a:r>
              <a:rPr lang="en-US" sz="2400" dirty="0" smtClean="0">
                <a:solidFill>
                  <a:srgbClr val="002060"/>
                </a:solidFill>
              </a:rPr>
              <a:t>             5, The section help us to study various relationship of remedies.</a:t>
            </a:r>
          </a:p>
          <a:p>
            <a:pPr>
              <a:buNone/>
            </a:pPr>
            <a:r>
              <a:rPr lang="en-US" sz="2400" b="1" dirty="0" smtClean="0">
                <a:solidFill>
                  <a:srgbClr val="FF0000"/>
                </a:solidFill>
              </a:rPr>
              <a:t>Method of working relationship section :</a:t>
            </a:r>
          </a:p>
          <a:p>
            <a:pPr>
              <a:buNone/>
            </a:pPr>
            <a:r>
              <a:rPr lang="en-US" sz="2400" dirty="0" smtClean="0">
                <a:solidFill>
                  <a:srgbClr val="002060"/>
                </a:solidFill>
              </a:rPr>
              <a:t>               When the indicated medicine has helped a little and when there is no further improvement, with out much change in the presentation, this section can be referred to for finding out a close running medicine, which would help the patient.</a:t>
            </a:r>
          </a:p>
          <a:p>
            <a:pPr>
              <a:buNone/>
            </a:pPr>
            <a:r>
              <a:rPr lang="en-US" sz="2400" dirty="0" smtClean="0">
                <a:solidFill>
                  <a:srgbClr val="002060"/>
                </a:solidFill>
              </a:rPr>
              <a:t>              Consider the medicine first prescribed, select the sub heading, under the medicine which could be the main complaint of the patient, and use it as the first rubric. Then consider all the other sub headings one by one from mind. The first rubric can be used as an eliminating rubric (only those medicines would be taken further which cover the first rubric).</a:t>
            </a:r>
          </a:p>
          <a:p>
            <a:pPr>
              <a:buNone/>
            </a:pPr>
            <a:r>
              <a:rPr lang="en-US" sz="2400" dirty="0" smtClean="0"/>
              <a:t>             </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04800"/>
            <a:ext cx="8229600" cy="6096000"/>
          </a:xfrm>
        </p:spPr>
        <p:txBody>
          <a:bodyPr>
            <a:normAutofit/>
          </a:bodyPr>
          <a:lstStyle/>
          <a:p>
            <a:pPr>
              <a:buNone/>
            </a:pPr>
            <a:r>
              <a:rPr lang="en-US" sz="2400" dirty="0" smtClean="0">
                <a:solidFill>
                  <a:srgbClr val="002060"/>
                </a:solidFill>
              </a:rPr>
              <a:t>           For example, if it is a tonsillitis case ‘gland’ could be the first rubric, if it is a head ache case sensation could be the first rubric (ex, belladona-p.350).</a:t>
            </a:r>
          </a:p>
          <a:p>
            <a:pPr>
              <a:buNone/>
            </a:pPr>
            <a:r>
              <a:rPr lang="en-US" sz="2400" b="1" dirty="0" smtClean="0">
                <a:solidFill>
                  <a:srgbClr val="FF0066"/>
                </a:solidFill>
              </a:rPr>
              <a:t>Special features or advantages or merits of T.P.B. :</a:t>
            </a:r>
            <a:r>
              <a:rPr lang="en-US" sz="2400" b="1" dirty="0" smtClean="0">
                <a:solidFill>
                  <a:srgbClr val="002060"/>
                </a:solidFill>
              </a:rPr>
              <a:t> </a:t>
            </a:r>
            <a:endParaRPr lang="en-US" sz="2400" b="1" dirty="0" smtClean="0">
              <a:solidFill>
                <a:srgbClr val="FF0066"/>
              </a:solidFill>
            </a:endParaRPr>
          </a:p>
          <a:p>
            <a:pPr>
              <a:buNone/>
            </a:pPr>
            <a:r>
              <a:rPr lang="en-US" sz="2400" dirty="0" smtClean="0">
                <a:solidFill>
                  <a:srgbClr val="002060"/>
                </a:solidFill>
              </a:rPr>
              <a:t>             1, It is useful in the bed side and in the study of a Homoeopathic materia medica.</a:t>
            </a:r>
          </a:p>
          <a:p>
            <a:pPr>
              <a:buNone/>
            </a:pPr>
            <a:r>
              <a:rPr lang="en-US" sz="2400" dirty="0" smtClean="0">
                <a:solidFill>
                  <a:srgbClr val="002060"/>
                </a:solidFill>
              </a:rPr>
              <a:t>            2, The repertory is based on the principles of complete symptoms and concomittants. The plan and construction of the repertory follows the same principles, and the whole book can be divided in to locations, sensations, and modalities This make it easy for the practitioners to find rubrics.</a:t>
            </a:r>
          </a:p>
          <a:p>
            <a:pPr>
              <a:buNone/>
            </a:pPr>
            <a:r>
              <a:rPr lang="en-US" sz="2400" dirty="0" smtClean="0">
                <a:solidFill>
                  <a:srgbClr val="002060"/>
                </a:solidFill>
              </a:rPr>
              <a:t>            3, It contain an additional chapter 'relationship of remedies’ towards the end. The chapter is unique and it helps to find all the related remedies of the case.</a:t>
            </a:r>
          </a:p>
          <a:p>
            <a:pPr>
              <a:buNone/>
            </a:pPr>
            <a:r>
              <a:rPr lang="en-US" sz="2400" dirty="0" smtClean="0">
                <a:solidFill>
                  <a:srgbClr val="002060"/>
                </a:solidFill>
              </a:rPr>
              <a:t>            </a:t>
            </a:r>
            <a:endParaRPr lang="en-US" sz="2400" dirty="0">
              <a:solidFill>
                <a:srgbClr val="00206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lnSpcReduction="10000"/>
          </a:bodyPr>
          <a:lstStyle/>
          <a:p>
            <a:pPr>
              <a:buNone/>
            </a:pPr>
            <a:r>
              <a:rPr lang="en-US" sz="2400" dirty="0" smtClean="0">
                <a:solidFill>
                  <a:srgbClr val="002060"/>
                </a:solidFill>
              </a:rPr>
              <a:t>            4, The informations included in the therapeutic pocket book are derived from Hahnemann’s works as well as from all contemporary stalwarts. The information's and the sources of information are most authentic and they have been verified by Boenninghausen, this makes the repertory authentic and useful.</a:t>
            </a:r>
          </a:p>
          <a:p>
            <a:pPr>
              <a:buNone/>
            </a:pPr>
            <a:r>
              <a:rPr lang="en-US" sz="2400" dirty="0" smtClean="0">
                <a:solidFill>
                  <a:srgbClr val="002060"/>
                </a:solidFill>
              </a:rPr>
              <a:t>           5, The sensations and modalities chapter contain several useful rubrics which can be related to various parts as well as to the whole person. This unique arrangement is only present in ‘Theraputic pocket book’.</a:t>
            </a:r>
          </a:p>
          <a:p>
            <a:pPr>
              <a:buNone/>
            </a:pPr>
            <a:r>
              <a:rPr lang="en-US" sz="2400" dirty="0" smtClean="0">
                <a:solidFill>
                  <a:srgbClr val="002060"/>
                </a:solidFill>
              </a:rPr>
              <a:t>            6, The repertory has five different typography to denotes the various grades of remedies, communicating the wide range of intensity of symptoms.</a:t>
            </a:r>
          </a:p>
          <a:p>
            <a:pPr>
              <a:buNone/>
            </a:pPr>
            <a:r>
              <a:rPr lang="en-US" sz="2400" dirty="0" smtClean="0">
                <a:solidFill>
                  <a:srgbClr val="002060"/>
                </a:solidFill>
              </a:rPr>
              <a:t>             7, The repertory contain mental rubrics at two plases, mind and modalities. Both the chapters can be referred to for searching different mental symptoms.</a:t>
            </a:r>
            <a:endParaRPr lang="en-US" sz="2400" dirty="0">
              <a:solidFill>
                <a:srgbClr val="00206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a:bodyPr>
          <a:lstStyle/>
          <a:p>
            <a:pPr>
              <a:buNone/>
            </a:pPr>
            <a:r>
              <a:rPr lang="en-US" sz="2400" dirty="0" smtClean="0">
                <a:solidFill>
                  <a:srgbClr val="002060"/>
                </a:solidFill>
              </a:rPr>
              <a:t>            8, Though not all but some chapters contain details of concomittants(p.49,114,120) separately given towards the end of the chapters. This has given the beginning of an era of recognizing the concomittants in the work of repertories and in practice.</a:t>
            </a:r>
          </a:p>
          <a:p>
            <a:pPr>
              <a:buNone/>
            </a:pPr>
            <a:r>
              <a:rPr lang="en-US" sz="2400" dirty="0" smtClean="0">
                <a:solidFill>
                  <a:srgbClr val="002060"/>
                </a:solidFill>
              </a:rPr>
              <a:t>           9, The adaptability of this repertory makes it very special for practitioners.</a:t>
            </a:r>
          </a:p>
          <a:p>
            <a:pPr>
              <a:buNone/>
            </a:pPr>
            <a:r>
              <a:rPr lang="en-US" sz="2400" dirty="0" smtClean="0">
                <a:solidFill>
                  <a:srgbClr val="002060"/>
                </a:solidFill>
              </a:rPr>
              <a:t>           10, Being one of the initial repertories, it contains a relatively systematic arrangement and detailed information on various locations, sensations, modalities and relationship of remedies this unique work become the progenitor of all future and more useful repertories.</a:t>
            </a:r>
          </a:p>
          <a:p>
            <a:pPr>
              <a:buNone/>
            </a:pPr>
            <a:r>
              <a:rPr lang="en-US" sz="2400" b="1" dirty="0" smtClean="0">
                <a:solidFill>
                  <a:srgbClr val="FF0066"/>
                </a:solidFill>
              </a:rPr>
              <a:t>Criticism or demerits or disadvantages of TPB :</a:t>
            </a:r>
          </a:p>
          <a:p>
            <a:pPr>
              <a:buNone/>
            </a:pPr>
            <a:r>
              <a:rPr lang="en-US" sz="2400" dirty="0" smtClean="0">
                <a:solidFill>
                  <a:srgbClr val="002060"/>
                </a:solidFill>
              </a:rPr>
              <a:t>               Even though appreciations about Boenninghausens indexing work of symptoms of materia medica and the</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a:bodyPr>
          <a:lstStyle/>
          <a:p>
            <a:pPr>
              <a:buNone/>
            </a:pPr>
            <a:r>
              <a:rPr lang="en-US" sz="2400" dirty="0" smtClean="0">
                <a:solidFill>
                  <a:srgbClr val="002060"/>
                </a:solidFill>
              </a:rPr>
              <a:t>   ‘Therapeutic pocket book’. Many stalwarts including Dr.Kent criticized the constructions, principles and plan of ‘Therapeutic pocket book’.</a:t>
            </a:r>
          </a:p>
          <a:p>
            <a:pPr>
              <a:buNone/>
            </a:pPr>
            <a:r>
              <a:rPr lang="en-US" sz="2400" dirty="0" smtClean="0">
                <a:solidFill>
                  <a:srgbClr val="002060"/>
                </a:solidFill>
              </a:rPr>
              <a:t>              1</a:t>
            </a:r>
            <a:r>
              <a:rPr lang="en-US" sz="2400" b="1" dirty="0" smtClean="0">
                <a:solidFill>
                  <a:srgbClr val="002060"/>
                </a:solidFill>
              </a:rPr>
              <a:t>, Number of medicines </a:t>
            </a:r>
            <a:r>
              <a:rPr lang="en-US" sz="2400" dirty="0" smtClean="0">
                <a:solidFill>
                  <a:srgbClr val="002060"/>
                </a:solidFill>
              </a:rPr>
              <a:t>: Originally the therapeutic pocket book  had only 126 remedies, but Allen edited this book and dropped four old medicines and added  220 new medicines. Hence the total number of medicines came to 342.Even after Robert’s edition, the book deals with only 362 remedies, so the total number of medicines in this book is very low. </a:t>
            </a:r>
          </a:p>
          <a:p>
            <a:pPr>
              <a:buNone/>
            </a:pPr>
            <a:r>
              <a:rPr lang="en-US" sz="2400" dirty="0" smtClean="0">
                <a:solidFill>
                  <a:srgbClr val="002060"/>
                </a:solidFill>
              </a:rPr>
              <a:t>             2, </a:t>
            </a:r>
            <a:r>
              <a:rPr lang="en-US" sz="2400" b="1" dirty="0" smtClean="0">
                <a:solidFill>
                  <a:srgbClr val="002060"/>
                </a:solidFill>
              </a:rPr>
              <a:t>Number of rubrics </a:t>
            </a:r>
            <a:r>
              <a:rPr lang="en-US" sz="2400" dirty="0" smtClean="0">
                <a:solidFill>
                  <a:srgbClr val="002060"/>
                </a:solidFill>
              </a:rPr>
              <a:t>: The number of rubrics given in the book are not many. These limited rubrics cannot be used for many symptoms.</a:t>
            </a:r>
          </a:p>
          <a:p>
            <a:pPr>
              <a:buNone/>
            </a:pPr>
            <a:r>
              <a:rPr lang="en-US" sz="2400" dirty="0" smtClean="0">
                <a:solidFill>
                  <a:srgbClr val="002060"/>
                </a:solidFill>
              </a:rPr>
              <a:t>              3, </a:t>
            </a:r>
            <a:r>
              <a:rPr lang="en-US" sz="2400" b="1" dirty="0" smtClean="0">
                <a:solidFill>
                  <a:srgbClr val="002060"/>
                </a:solidFill>
              </a:rPr>
              <a:t>Rubrics and medicines : </a:t>
            </a:r>
            <a:r>
              <a:rPr lang="en-US" sz="2400" dirty="0" smtClean="0">
                <a:solidFill>
                  <a:srgbClr val="002060"/>
                </a:solidFill>
              </a:rPr>
              <a:t>Though  in the location part a large number of medicines are mentioned under most of the rubrics, but in other sections we find many rubrics which do</a:t>
            </a:r>
          </a:p>
          <a:p>
            <a:pPr>
              <a:buNone/>
            </a:pP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buNone/>
            </a:pPr>
            <a:r>
              <a:rPr lang="en-US" sz="2400" dirty="0" smtClean="0">
                <a:solidFill>
                  <a:srgbClr val="002060"/>
                </a:solidFill>
              </a:rPr>
              <a:t>          It is not the duty of the physicians to identify superiority of any one general repertory. But physician must know the philosophical background and how to apply this particular philosophy  mentioned in a particular repertory , in the practical purpose.</a:t>
            </a:r>
          </a:p>
          <a:p>
            <a:pPr>
              <a:buNone/>
            </a:pPr>
            <a:r>
              <a:rPr lang="en-US" sz="2400" b="1" dirty="0" smtClean="0">
                <a:solidFill>
                  <a:srgbClr val="FF0000"/>
                </a:solidFill>
              </a:rPr>
              <a:t>Boenninghausens life (1785 to1864) :</a:t>
            </a:r>
            <a:r>
              <a:rPr lang="en-US" sz="2400" dirty="0" smtClean="0">
                <a:solidFill>
                  <a:srgbClr val="002060"/>
                </a:solidFill>
              </a:rPr>
              <a:t>Boenninghausen has born in Netharlands, from the family of West phalian and Austrian ancestory . One ancestor having been appointed as field marshal by Fredinand 2 of Austria in 1962 Since for centuries the family has devoted them selves to military careers.</a:t>
            </a:r>
          </a:p>
          <a:p>
            <a:pPr>
              <a:buNone/>
            </a:pPr>
            <a:r>
              <a:rPr lang="en-US" sz="2400" dirty="0">
                <a:solidFill>
                  <a:srgbClr val="002060"/>
                </a:solidFill>
              </a:rPr>
              <a:t> </a:t>
            </a:r>
            <a:r>
              <a:rPr lang="en-US" sz="2400" dirty="0" smtClean="0">
                <a:solidFill>
                  <a:srgbClr val="002060"/>
                </a:solidFill>
              </a:rPr>
              <a:t>             His education was started late , but after once starting his progress was rapid. He graduated from the Dutch university at Groningen, with the degree of Doctor of civil and criminal law .So he was a lawyer professionally.</a:t>
            </a:r>
          </a:p>
          <a:p>
            <a:pPr>
              <a:buNone/>
            </a:pPr>
            <a:r>
              <a:rPr lang="en-US" sz="2400" dirty="0" smtClean="0">
                <a:solidFill>
                  <a:srgbClr val="002060"/>
                </a:solidFill>
              </a:rPr>
              <a:t>             In 1812 he married and went to one of the family estate</a:t>
            </a:r>
            <a:endParaRPr lang="en-US" sz="2400" dirty="0">
              <a:solidFill>
                <a:srgbClr val="00206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229600" cy="6629400"/>
          </a:xfrm>
        </p:spPr>
        <p:txBody>
          <a:bodyPr>
            <a:normAutofit/>
          </a:bodyPr>
          <a:lstStyle/>
          <a:p>
            <a:pPr>
              <a:buNone/>
            </a:pPr>
            <a:r>
              <a:rPr lang="en-US" sz="2400" dirty="0" smtClean="0"/>
              <a:t>    </a:t>
            </a:r>
            <a:r>
              <a:rPr lang="en-US" sz="2400" dirty="0" smtClean="0">
                <a:solidFill>
                  <a:srgbClr val="002060"/>
                </a:solidFill>
              </a:rPr>
              <a:t> Not contain very important and well known medicines (p.69),</a:t>
            </a:r>
          </a:p>
          <a:p>
            <a:pPr>
              <a:buNone/>
            </a:pPr>
            <a:r>
              <a:rPr lang="en-US" sz="2400" dirty="0" smtClean="0">
                <a:solidFill>
                  <a:srgbClr val="002060"/>
                </a:solidFill>
              </a:rPr>
              <a:t>     Desire for smoked meet - cal-phos is not mentioned, desire for chalk, lime , coal, indigestible things – cal-carb is not mentioned.</a:t>
            </a:r>
          </a:p>
          <a:p>
            <a:pPr>
              <a:buNone/>
            </a:pPr>
            <a:r>
              <a:rPr lang="en-US" sz="2400" dirty="0" smtClean="0">
                <a:solidFill>
                  <a:srgbClr val="002060"/>
                </a:solidFill>
              </a:rPr>
              <a:t>             4, Some of the medicines are repeated often and given undue importance in the book, i.e., almost all rubrics contain-ver-alb in high grades (p.22,113).</a:t>
            </a:r>
          </a:p>
          <a:p>
            <a:pPr>
              <a:buNone/>
            </a:pPr>
            <a:r>
              <a:rPr lang="en-US" sz="2400" dirty="0" smtClean="0">
                <a:solidFill>
                  <a:srgbClr val="002060"/>
                </a:solidFill>
              </a:rPr>
              <a:t>              5</a:t>
            </a:r>
            <a:r>
              <a:rPr lang="en-US" sz="2400" b="1" dirty="0" smtClean="0">
                <a:solidFill>
                  <a:srgbClr val="002060"/>
                </a:solidFill>
              </a:rPr>
              <a:t>, Mind section </a:t>
            </a:r>
            <a:r>
              <a:rPr lang="en-US" sz="2400" dirty="0" smtClean="0">
                <a:solidFill>
                  <a:srgbClr val="002060"/>
                </a:solidFill>
              </a:rPr>
              <a:t>: In Boenninghausen’s method, though mind is given importance in finalizing medicine from a repertorial group, we find that mind section is not well presented in the book .There are only 18 rubrics under mind and 17 under intellect section. These rubrics are too general and cannot be used for any purpose other than for reference.</a:t>
            </a:r>
          </a:p>
          <a:p>
            <a:pPr>
              <a:buNone/>
            </a:pPr>
            <a:r>
              <a:rPr lang="en-US" sz="2400" dirty="0" smtClean="0">
                <a:solidFill>
                  <a:srgbClr val="002060"/>
                </a:solidFill>
              </a:rPr>
              <a:t>             6, </a:t>
            </a:r>
            <a:r>
              <a:rPr lang="en-US" sz="2400" b="1" dirty="0" smtClean="0">
                <a:solidFill>
                  <a:srgbClr val="002060"/>
                </a:solidFill>
              </a:rPr>
              <a:t>Concomittants of mental symptoms : </a:t>
            </a:r>
            <a:r>
              <a:rPr lang="en-US" sz="2400" dirty="0" smtClean="0">
                <a:solidFill>
                  <a:srgbClr val="002060"/>
                </a:solidFill>
              </a:rPr>
              <a:t>A small group of medicines appears under this heading which is not very useful in practice. Even important medicines do not find any place in this group (thuja) (p.23).</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400" dirty="0" smtClean="0">
                <a:solidFill>
                  <a:srgbClr val="002060"/>
                </a:solidFill>
              </a:rPr>
              <a:t>           7</a:t>
            </a:r>
            <a:r>
              <a:rPr lang="en-US" sz="2400" b="1" dirty="0" smtClean="0">
                <a:solidFill>
                  <a:srgbClr val="002060"/>
                </a:solidFill>
              </a:rPr>
              <a:t>, Concomittants </a:t>
            </a:r>
            <a:r>
              <a:rPr lang="en-US" sz="2400" dirty="0" smtClean="0">
                <a:solidFill>
                  <a:srgbClr val="002060"/>
                </a:solidFill>
              </a:rPr>
              <a:t>: Though prime importance is given to concomittants by Boenninghausen’s method, a separate chapter on concomittants is not given separately, and the concomittants mentioned are scattered in the book. (p.49,114,120) </a:t>
            </a:r>
          </a:p>
          <a:p>
            <a:pPr>
              <a:buNone/>
            </a:pPr>
            <a:r>
              <a:rPr lang="en-US" sz="2400" dirty="0" smtClean="0">
                <a:solidFill>
                  <a:srgbClr val="002060"/>
                </a:solidFill>
              </a:rPr>
              <a:t>          8, Defect in construction and compilation : This book has undergone many modifications and editions. Finally Dr Allen gave it a definite shape, several laps remained.</a:t>
            </a:r>
          </a:p>
          <a:p>
            <a:pPr>
              <a:buNone/>
            </a:pPr>
            <a:r>
              <a:rPr lang="en-US" sz="2400" dirty="0" smtClean="0">
                <a:solidFill>
                  <a:srgbClr val="002060"/>
                </a:solidFill>
              </a:rPr>
              <a:t>      (ex)Internal head ends on page 26, again starts on page 29, and external head ends on page 29, and begins again on page on 30.</a:t>
            </a:r>
          </a:p>
          <a:p>
            <a:pPr>
              <a:buNone/>
            </a:pPr>
            <a:r>
              <a:rPr lang="en-US" sz="2400" dirty="0" smtClean="0">
                <a:solidFill>
                  <a:srgbClr val="002060"/>
                </a:solidFill>
              </a:rPr>
              <a:t>            9, This book is based on the philosophy of complete symptoms, but this book it self does not strictly followed this principle in construction. Very often location and sensation cannot be divided sharply, and are mixed at many places (p.56 to 71)   </a:t>
            </a:r>
            <a:endParaRPr lang="en-US" sz="2400" dirty="0">
              <a:solidFill>
                <a:srgbClr val="00206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a:buNone/>
            </a:pPr>
            <a:r>
              <a:rPr lang="en-US" dirty="0" smtClean="0">
                <a:solidFill>
                  <a:srgbClr val="002060"/>
                </a:solidFill>
              </a:rPr>
              <a:t>          </a:t>
            </a:r>
            <a:r>
              <a:rPr lang="en-US" sz="2400" dirty="0" smtClean="0">
                <a:solidFill>
                  <a:srgbClr val="002060"/>
                </a:solidFill>
              </a:rPr>
              <a:t>10, Indexing of the medicines has not been attempted. As a result, if certain medicines are not found under rubric, then one is not sure weather the medicine is omitted or not represented well in the book.</a:t>
            </a:r>
          </a:p>
          <a:p>
            <a:pPr>
              <a:buNone/>
            </a:pPr>
            <a:r>
              <a:rPr lang="en-US" sz="2400" dirty="0" smtClean="0">
                <a:solidFill>
                  <a:srgbClr val="002060"/>
                </a:solidFill>
              </a:rPr>
              <a:t>               11, There is no fixed order in the arrangement of rubrics.</a:t>
            </a:r>
          </a:p>
          <a:p>
            <a:pPr>
              <a:buNone/>
            </a:pPr>
            <a:r>
              <a:rPr lang="en-US" sz="2400" dirty="0" smtClean="0">
                <a:solidFill>
                  <a:srgbClr val="002060"/>
                </a:solidFill>
              </a:rPr>
              <a:t>                12, Relationship section is well arranged and explained, this section is quite useful for practitioners , but here only 142 remedies appear.</a:t>
            </a:r>
          </a:p>
          <a:p>
            <a:pPr>
              <a:buNone/>
            </a:pPr>
            <a:r>
              <a:rPr lang="en-US" sz="2400" dirty="0" smtClean="0">
                <a:solidFill>
                  <a:srgbClr val="002060"/>
                </a:solidFill>
              </a:rPr>
              <a:t>                13, Many rubrics are miss placed.</a:t>
            </a:r>
          </a:p>
          <a:p>
            <a:pPr>
              <a:buNone/>
            </a:pPr>
            <a:r>
              <a:rPr lang="en-US" sz="2400" dirty="0" smtClean="0">
                <a:solidFill>
                  <a:srgbClr val="002060"/>
                </a:solidFill>
              </a:rPr>
              <a:t>                        vertigo – under mind and intellect.(p.23).</a:t>
            </a:r>
          </a:p>
          <a:p>
            <a:pPr>
              <a:buNone/>
            </a:pPr>
            <a:r>
              <a:rPr lang="en-US" sz="2400" dirty="0" smtClean="0">
                <a:solidFill>
                  <a:srgbClr val="002060"/>
                </a:solidFill>
              </a:rPr>
              <a:t>                        parotid gland – under ear.(p.41).</a:t>
            </a:r>
          </a:p>
          <a:p>
            <a:pPr>
              <a:buNone/>
            </a:pPr>
            <a:r>
              <a:rPr lang="en-US" sz="2400" dirty="0" smtClean="0">
                <a:solidFill>
                  <a:srgbClr val="002060"/>
                </a:solidFill>
              </a:rPr>
              <a:t>                        rectum – under stool.(93).</a:t>
            </a:r>
          </a:p>
          <a:p>
            <a:pPr>
              <a:buNone/>
            </a:pPr>
            <a:r>
              <a:rPr lang="en-US" sz="2400" dirty="0" smtClean="0">
                <a:solidFill>
                  <a:srgbClr val="002060"/>
                </a:solidFill>
              </a:rPr>
              <a:t>                        hemorrhoids – under stool.(p.92).</a:t>
            </a:r>
          </a:p>
          <a:p>
            <a:pPr>
              <a:buNone/>
            </a:pPr>
            <a:r>
              <a:rPr lang="en-US" sz="2400" dirty="0" smtClean="0">
                <a:solidFill>
                  <a:srgbClr val="002060"/>
                </a:solidFill>
              </a:rPr>
              <a:t>                        perineum – under stool.(p.93).</a:t>
            </a:r>
          </a:p>
          <a:p>
            <a:pPr>
              <a:buNone/>
            </a:pP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6248400"/>
          </a:xfrm>
        </p:spPr>
        <p:txBody>
          <a:bodyPr>
            <a:normAutofit lnSpcReduction="10000"/>
          </a:bodyPr>
          <a:lstStyle/>
          <a:p>
            <a:pPr>
              <a:buNone/>
            </a:pPr>
            <a:r>
              <a:rPr lang="en-US" sz="2400" dirty="0" smtClean="0">
                <a:solidFill>
                  <a:srgbClr val="002060"/>
                </a:solidFill>
              </a:rPr>
              <a:t>                  anus         -  stool (p.92).</a:t>
            </a:r>
          </a:p>
          <a:p>
            <a:pPr>
              <a:buNone/>
            </a:pPr>
            <a:r>
              <a:rPr lang="en-US" sz="2400" dirty="0" smtClean="0">
                <a:solidFill>
                  <a:srgbClr val="002060"/>
                </a:solidFill>
              </a:rPr>
              <a:t>                  abortion  -  menstruation  (p.107).</a:t>
            </a:r>
          </a:p>
          <a:p>
            <a:pPr>
              <a:buNone/>
            </a:pPr>
            <a:r>
              <a:rPr lang="en-US" sz="2400" dirty="0" smtClean="0">
                <a:solidFill>
                  <a:srgbClr val="002060"/>
                </a:solidFill>
              </a:rPr>
              <a:t>             14, </a:t>
            </a:r>
            <a:r>
              <a:rPr lang="en-US" sz="2400" b="1" dirty="0" smtClean="0">
                <a:solidFill>
                  <a:srgbClr val="002060"/>
                </a:solidFill>
              </a:rPr>
              <a:t>Similar rubrics </a:t>
            </a:r>
            <a:r>
              <a:rPr lang="en-US" sz="2400" dirty="0" smtClean="0">
                <a:solidFill>
                  <a:srgbClr val="002060"/>
                </a:solidFill>
              </a:rPr>
              <a:t>: There are number of similar rubrics under different headings found in this book.</a:t>
            </a:r>
          </a:p>
          <a:p>
            <a:pPr>
              <a:buNone/>
            </a:pPr>
            <a:r>
              <a:rPr lang="en-US" sz="2400" dirty="0" smtClean="0">
                <a:solidFill>
                  <a:srgbClr val="002060"/>
                </a:solidFill>
              </a:rPr>
              <a:t>              (ex) reeling    -  sensation (p.176).</a:t>
            </a:r>
          </a:p>
          <a:p>
            <a:pPr>
              <a:buNone/>
            </a:pPr>
            <a:r>
              <a:rPr lang="en-US" sz="2400" dirty="0" smtClean="0">
                <a:solidFill>
                  <a:srgbClr val="002060"/>
                </a:solidFill>
              </a:rPr>
              <a:t>                      vertigo   -   intellect (p.23).</a:t>
            </a:r>
          </a:p>
          <a:p>
            <a:pPr>
              <a:buNone/>
            </a:pPr>
            <a:r>
              <a:rPr lang="en-US" sz="2400" dirty="0" smtClean="0">
                <a:solidFill>
                  <a:srgbClr val="002060"/>
                </a:solidFill>
              </a:rPr>
              <a:t>                       labor like pain  -  sensation (p.166).</a:t>
            </a:r>
          </a:p>
          <a:p>
            <a:pPr>
              <a:buNone/>
            </a:pPr>
            <a:r>
              <a:rPr lang="en-US" sz="2400" dirty="0" smtClean="0">
                <a:solidFill>
                  <a:srgbClr val="002060"/>
                </a:solidFill>
              </a:rPr>
              <a:t>                      labor like pain   -  genitalia (p.104).</a:t>
            </a:r>
          </a:p>
          <a:p>
            <a:pPr>
              <a:buNone/>
            </a:pPr>
            <a:r>
              <a:rPr lang="en-US" sz="2400" dirty="0" smtClean="0">
                <a:solidFill>
                  <a:srgbClr val="002060"/>
                </a:solidFill>
              </a:rPr>
              <a:t>                      burns                  -  sensation (p.147).</a:t>
            </a:r>
          </a:p>
          <a:p>
            <a:pPr>
              <a:buNone/>
            </a:pPr>
            <a:r>
              <a:rPr lang="en-US" sz="2400" dirty="0" smtClean="0">
                <a:solidFill>
                  <a:srgbClr val="002060"/>
                </a:solidFill>
              </a:rPr>
              <a:t>                      burns                  -   aggravation (p.273).</a:t>
            </a:r>
          </a:p>
          <a:p>
            <a:pPr>
              <a:buNone/>
            </a:pPr>
            <a:r>
              <a:rPr lang="en-US" sz="2400" dirty="0" smtClean="0">
                <a:solidFill>
                  <a:srgbClr val="002060"/>
                </a:solidFill>
              </a:rPr>
              <a:t>           15, Different sensations are mentioned in this book, but there is no rubric for general pain, only specific types of pain are mentioned.(p.169 to 172).</a:t>
            </a:r>
          </a:p>
          <a:p>
            <a:pPr>
              <a:buNone/>
            </a:pPr>
            <a:r>
              <a:rPr lang="en-US" sz="2400" dirty="0" smtClean="0">
                <a:solidFill>
                  <a:srgbClr val="002060"/>
                </a:solidFill>
              </a:rPr>
              <a:t>           16, This book has not been updated, hence it lack information's about sarcodes and nosodes which have become an essential part of practice today.</a:t>
            </a:r>
            <a:endParaRPr lang="en-US" sz="2400" dirty="0">
              <a:solidFill>
                <a:srgbClr val="00206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lstStyle/>
          <a:p>
            <a:pPr>
              <a:buNone/>
            </a:pPr>
            <a:r>
              <a:rPr lang="en-US" b="1" dirty="0" smtClean="0">
                <a:solidFill>
                  <a:srgbClr val="FF0000"/>
                </a:solidFill>
              </a:rPr>
              <a:t>Difference between original edition and Allen’s edition of ‘Therapeutic pocket book’.</a:t>
            </a:r>
          </a:p>
          <a:p>
            <a:pPr>
              <a:buNone/>
            </a:pPr>
            <a:r>
              <a:rPr lang="en-US" sz="2800" dirty="0" smtClean="0">
                <a:solidFill>
                  <a:srgbClr val="7030A0"/>
                </a:solidFill>
              </a:rPr>
              <a:t>       1, The original edition of BTPB was compiled by Boenninghausen</a:t>
            </a:r>
            <a:r>
              <a:rPr lang="en-US" b="1" dirty="0" smtClean="0">
                <a:solidFill>
                  <a:srgbClr val="7030A0"/>
                </a:solidFill>
              </a:rPr>
              <a:t>.</a:t>
            </a:r>
          </a:p>
          <a:p>
            <a:pPr>
              <a:buNone/>
            </a:pPr>
            <a:r>
              <a:rPr lang="en-US" dirty="0" smtClean="0">
                <a:solidFill>
                  <a:srgbClr val="7030A0"/>
                </a:solidFill>
              </a:rPr>
              <a:t>          </a:t>
            </a:r>
            <a:r>
              <a:rPr lang="en-US" sz="2800" dirty="0" smtClean="0">
                <a:solidFill>
                  <a:srgbClr val="7030A0"/>
                </a:solidFill>
              </a:rPr>
              <a:t>Allen edited therapeutic pocket book, he made many changes, added many rubrics and medicines.</a:t>
            </a:r>
          </a:p>
          <a:p>
            <a:pPr>
              <a:buNone/>
            </a:pPr>
            <a:r>
              <a:rPr lang="en-US" sz="2800" dirty="0" smtClean="0">
                <a:solidFill>
                  <a:srgbClr val="7030A0"/>
                </a:solidFill>
              </a:rPr>
              <a:t>      2, The original edition of BTPB contain 126 medicines.</a:t>
            </a:r>
          </a:p>
          <a:p>
            <a:pPr>
              <a:buNone/>
            </a:pPr>
            <a:r>
              <a:rPr lang="en-US" sz="2800" dirty="0" smtClean="0">
                <a:solidFill>
                  <a:srgbClr val="7030A0"/>
                </a:solidFill>
              </a:rPr>
              <a:t>            The Allen’s edition BTPB contain 342 medicines, Allen dropped four medicines from the original and added 220 medicines, the dropped medicines are, angustura, magnetic poli ambo, magnetis polus arcticus and magnetic polus australis. </a:t>
            </a:r>
            <a:endParaRPr lang="en-US" sz="2800" dirty="0">
              <a:solidFill>
                <a:srgbClr val="7030A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800" dirty="0" smtClean="0">
                <a:solidFill>
                  <a:srgbClr val="7030A0"/>
                </a:solidFill>
              </a:rPr>
              <a:t>          3, In original edition the seventh chapter was named as concordance chapter.</a:t>
            </a:r>
          </a:p>
          <a:p>
            <a:pPr>
              <a:buNone/>
            </a:pPr>
            <a:r>
              <a:rPr lang="en-US" sz="2800" dirty="0" smtClean="0">
                <a:solidFill>
                  <a:srgbClr val="7030A0"/>
                </a:solidFill>
              </a:rPr>
              <a:t>              In Allen’s edition the seventh chapter was named as relation ship of remedies.</a:t>
            </a:r>
          </a:p>
          <a:p>
            <a:pPr>
              <a:buNone/>
            </a:pPr>
            <a:r>
              <a:rPr lang="en-US" sz="2800" dirty="0" smtClean="0">
                <a:solidFill>
                  <a:srgbClr val="7030A0"/>
                </a:solidFill>
              </a:rPr>
              <a:t>          4, In the original edition 121 medicines are used in concordance chapter.</a:t>
            </a:r>
          </a:p>
          <a:p>
            <a:pPr>
              <a:buNone/>
            </a:pPr>
            <a:r>
              <a:rPr lang="en-US" sz="2800" dirty="0" smtClean="0">
                <a:solidFill>
                  <a:srgbClr val="7030A0"/>
                </a:solidFill>
              </a:rPr>
              <a:t>              In Allen’s edition 21 medicines are added to the original of 121 medicines, altogether the relation ship chapter contain 142 medicines.</a:t>
            </a:r>
          </a:p>
          <a:p>
            <a:pPr>
              <a:buNone/>
            </a:pPr>
            <a:r>
              <a:rPr lang="en-US" sz="2800" dirty="0" smtClean="0">
                <a:solidFill>
                  <a:srgbClr val="7030A0"/>
                </a:solidFill>
              </a:rPr>
              <a:t>         5, In the original edition chapters are the following:</a:t>
            </a:r>
          </a:p>
          <a:p>
            <a:pPr>
              <a:buNone/>
            </a:pPr>
            <a:r>
              <a:rPr lang="en-US" sz="2800" dirty="0" smtClean="0">
                <a:solidFill>
                  <a:srgbClr val="7030A0"/>
                </a:solidFill>
              </a:rPr>
              <a:t>         I, Mind and soul.</a:t>
            </a:r>
          </a:p>
          <a:p>
            <a:pPr>
              <a:buNone/>
            </a:pPr>
            <a:r>
              <a:rPr lang="en-US" sz="2800" dirty="0" smtClean="0">
                <a:solidFill>
                  <a:srgbClr val="7030A0"/>
                </a:solidFill>
              </a:rPr>
              <a:t>         II, Parts of the body and organs.</a:t>
            </a:r>
          </a:p>
          <a:p>
            <a:pPr>
              <a:buNone/>
            </a:pPr>
            <a:r>
              <a:rPr lang="en-US" sz="2800" dirty="0" smtClean="0">
                <a:solidFill>
                  <a:srgbClr val="7030A0"/>
                </a:solidFill>
              </a:rPr>
              <a:t>         III, Sensation and complaints.</a:t>
            </a:r>
          </a:p>
          <a:p>
            <a:pPr>
              <a:buNone/>
            </a:pPr>
            <a:r>
              <a:rPr lang="en-US" sz="2800" dirty="0" smtClean="0"/>
              <a:t>   </a:t>
            </a:r>
          </a:p>
          <a:p>
            <a:pPr>
              <a:buNone/>
            </a:pPr>
            <a:r>
              <a:rPr lang="en-US" sz="2800" dirty="0" smtClean="0"/>
              <a:t>         </a:t>
            </a: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IV, Sleep and dreams.</a:t>
            </a:r>
          </a:p>
          <a:p>
            <a:pPr>
              <a:buNone/>
            </a:pPr>
            <a:r>
              <a:rPr lang="en-US" sz="2800" dirty="0" smtClean="0">
                <a:solidFill>
                  <a:srgbClr val="7030A0"/>
                </a:solidFill>
              </a:rPr>
              <a:t>          V, Fever.</a:t>
            </a:r>
          </a:p>
          <a:p>
            <a:pPr>
              <a:buNone/>
            </a:pPr>
            <a:r>
              <a:rPr lang="en-US" sz="2800" dirty="0" smtClean="0">
                <a:solidFill>
                  <a:srgbClr val="7030A0"/>
                </a:solidFill>
              </a:rPr>
              <a:t>         VI, Alterations of the state of health.</a:t>
            </a:r>
          </a:p>
          <a:p>
            <a:pPr>
              <a:buNone/>
            </a:pPr>
            <a:r>
              <a:rPr lang="en-US" sz="2800" dirty="0" smtClean="0">
                <a:solidFill>
                  <a:srgbClr val="7030A0"/>
                </a:solidFill>
              </a:rPr>
              <a:t>         VII, Concordance.</a:t>
            </a:r>
          </a:p>
          <a:p>
            <a:pPr>
              <a:buNone/>
            </a:pPr>
            <a:r>
              <a:rPr lang="en-US" sz="2800" dirty="0" smtClean="0">
                <a:solidFill>
                  <a:srgbClr val="7030A0"/>
                </a:solidFill>
              </a:rPr>
              <a:t>      Allen’s edition are the following :</a:t>
            </a:r>
          </a:p>
          <a:p>
            <a:pPr>
              <a:buNone/>
            </a:pPr>
            <a:r>
              <a:rPr lang="en-US" sz="2800" dirty="0" smtClean="0">
                <a:solidFill>
                  <a:srgbClr val="7030A0"/>
                </a:solidFill>
              </a:rPr>
              <a:t>         I, Mind and intellect.</a:t>
            </a:r>
          </a:p>
          <a:p>
            <a:pPr>
              <a:buNone/>
            </a:pPr>
            <a:r>
              <a:rPr lang="en-US" sz="2800" dirty="0" smtClean="0">
                <a:solidFill>
                  <a:srgbClr val="7030A0"/>
                </a:solidFill>
              </a:rPr>
              <a:t>         II, Parts of the body.</a:t>
            </a:r>
          </a:p>
          <a:p>
            <a:pPr>
              <a:buNone/>
            </a:pPr>
            <a:r>
              <a:rPr lang="en-US" sz="2800" dirty="0" smtClean="0">
                <a:solidFill>
                  <a:srgbClr val="7030A0"/>
                </a:solidFill>
              </a:rPr>
              <a:t>         III, Sensations and complaints.</a:t>
            </a:r>
          </a:p>
          <a:p>
            <a:pPr>
              <a:buNone/>
            </a:pPr>
            <a:r>
              <a:rPr lang="en-US" sz="2800" dirty="0" smtClean="0">
                <a:solidFill>
                  <a:srgbClr val="7030A0"/>
                </a:solidFill>
              </a:rPr>
              <a:t>         IV, Sleep and dreams.</a:t>
            </a:r>
          </a:p>
          <a:p>
            <a:pPr>
              <a:buNone/>
            </a:pPr>
            <a:r>
              <a:rPr lang="en-US" sz="2800" dirty="0" smtClean="0">
                <a:solidFill>
                  <a:srgbClr val="7030A0"/>
                </a:solidFill>
              </a:rPr>
              <a:t>         V, Fever (circulation and fever).</a:t>
            </a:r>
          </a:p>
          <a:p>
            <a:pPr>
              <a:buNone/>
            </a:pPr>
            <a:r>
              <a:rPr lang="en-US" sz="2800" dirty="0" smtClean="0">
                <a:solidFill>
                  <a:srgbClr val="7030A0"/>
                </a:solidFill>
              </a:rPr>
              <a:t>         VI, Modalities.</a:t>
            </a:r>
          </a:p>
          <a:p>
            <a:pPr>
              <a:buNone/>
            </a:pPr>
            <a:r>
              <a:rPr lang="en-US" sz="2800" dirty="0" smtClean="0">
                <a:solidFill>
                  <a:srgbClr val="7030A0"/>
                </a:solidFill>
              </a:rPr>
              <a:t>         VII, Relation ship of remedies.</a:t>
            </a:r>
            <a:endParaRPr lang="en-US" sz="2800" dirty="0">
              <a:solidFill>
                <a:srgbClr val="7030A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b="1" dirty="0" smtClean="0">
                <a:solidFill>
                  <a:srgbClr val="FF0000"/>
                </a:solidFill>
              </a:rPr>
              <a:t>                              RUBRICS STUDY </a:t>
            </a:r>
          </a:p>
          <a:p>
            <a:pPr>
              <a:buNone/>
            </a:pPr>
            <a:r>
              <a:rPr lang="en-US" sz="2800" b="1" dirty="0" smtClean="0">
                <a:solidFill>
                  <a:schemeClr val="accent6"/>
                </a:solidFill>
              </a:rPr>
              <a:t>                                             MIND</a:t>
            </a:r>
          </a:p>
          <a:p>
            <a:pPr>
              <a:buNone/>
            </a:pPr>
            <a:r>
              <a:rPr lang="en-US" sz="2800" b="1" dirty="0" smtClean="0">
                <a:solidFill>
                  <a:srgbClr val="7030A0"/>
                </a:solidFill>
              </a:rPr>
              <a:t>Disposition generally affected : </a:t>
            </a:r>
            <a:r>
              <a:rPr lang="en-US" sz="2800" dirty="0" smtClean="0">
                <a:solidFill>
                  <a:srgbClr val="7030A0"/>
                </a:solidFill>
              </a:rPr>
              <a:t>Any type of disorders related to mind.</a:t>
            </a:r>
          </a:p>
          <a:p>
            <a:pPr>
              <a:buNone/>
            </a:pPr>
            <a:r>
              <a:rPr lang="en-US" sz="2800" dirty="0" smtClean="0">
                <a:solidFill>
                  <a:srgbClr val="7030A0"/>
                </a:solidFill>
              </a:rPr>
              <a:t>           The rubric is used as a general rubric for any type of affections related to mind, because only 18 rubrics are mentioned in BTPB related to mind section. If a particular mental symptom related rubric is not mentioned specifically we can use this rubric as general one.</a:t>
            </a:r>
          </a:p>
          <a:p>
            <a:pPr>
              <a:buNone/>
            </a:pPr>
            <a:r>
              <a:rPr lang="en-US" sz="2800" b="1" dirty="0" smtClean="0">
                <a:solidFill>
                  <a:srgbClr val="7030A0"/>
                </a:solidFill>
              </a:rPr>
              <a:t>Absence of mind : </a:t>
            </a:r>
          </a:p>
          <a:p>
            <a:pPr>
              <a:buNone/>
            </a:pPr>
            <a:r>
              <a:rPr lang="en-US" sz="2800" dirty="0" smtClean="0">
                <a:solidFill>
                  <a:schemeClr val="accent6"/>
                </a:solidFill>
              </a:rPr>
              <a:t>Word meaning : </a:t>
            </a:r>
            <a:r>
              <a:rPr lang="en-US" sz="2800" dirty="0" smtClean="0">
                <a:solidFill>
                  <a:srgbClr val="7030A0"/>
                </a:solidFill>
              </a:rPr>
              <a:t>Inattentive to surrounding, preoccupied. Person has no other thoughts in his mind. Chronically forgetful.</a:t>
            </a:r>
          </a:p>
          <a:p>
            <a:pPr>
              <a:buNone/>
            </a:pPr>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chemeClr val="accent6"/>
                </a:solidFill>
              </a:rPr>
              <a:t>Homoeopathic meaning: </a:t>
            </a:r>
            <a:r>
              <a:rPr lang="en-US" sz="2800" dirty="0" smtClean="0">
                <a:solidFill>
                  <a:srgbClr val="7030A0"/>
                </a:solidFill>
              </a:rPr>
              <a:t>The patient even if sitting before the doctor when asked any question does not respond first call. Looks as if thinking some thing else, but when asked he says he has no other thoughts which remains a fact. Generally he is observed like this at home.</a:t>
            </a:r>
          </a:p>
          <a:p>
            <a:pPr>
              <a:buNone/>
            </a:pPr>
            <a:r>
              <a:rPr lang="en-US" sz="2800" dirty="0" smtClean="0">
                <a:solidFill>
                  <a:schemeClr val="accent6"/>
                </a:solidFill>
              </a:rPr>
              <a:t>Cross reference : </a:t>
            </a:r>
            <a:r>
              <a:rPr lang="en-US" sz="2800" dirty="0" smtClean="0">
                <a:solidFill>
                  <a:srgbClr val="7030A0"/>
                </a:solidFill>
              </a:rPr>
              <a:t>Absorbed (engrossed). Buried in thoughts. Abstraction (pre occupation) of mind. Concentration difficult. Dullness. Forgetful. Forgotten some thing feels constantly as if he has. Memory weakness of. Mistakes says plums when he means pears. Mistakes names call things by wrong. Mistakes time in. Thoughts loss of. Un observing.</a:t>
            </a:r>
          </a:p>
          <a:p>
            <a:pPr>
              <a:buNone/>
            </a:pPr>
            <a:r>
              <a:rPr lang="en-US" sz="2800" dirty="0" smtClean="0">
                <a:solidFill>
                  <a:schemeClr val="accent6"/>
                </a:solidFill>
              </a:rPr>
              <a:t>Pathological conditions : </a:t>
            </a:r>
            <a:r>
              <a:rPr lang="en-US" sz="2800" dirty="0" smtClean="0">
                <a:solidFill>
                  <a:srgbClr val="7030A0"/>
                </a:solidFill>
              </a:rPr>
              <a:t>Presenting symptoms of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solidFill>
                  <a:srgbClr val="7030A0"/>
                </a:solidFill>
              </a:rPr>
              <a:t>        certain CNS diseases. Alzheimer's disease. Brain tumor. Anxiety neurosis. Schizophrenia. Dementia. Depressive illness. Epilepsy. Organic psychosis. Chronic alcoholic. </a:t>
            </a:r>
            <a:r>
              <a:rPr lang="en-US" sz="2800" dirty="0" err="1" smtClean="0">
                <a:solidFill>
                  <a:srgbClr val="7030A0"/>
                </a:solidFill>
              </a:rPr>
              <a:t>Pseudodemantia</a:t>
            </a:r>
            <a:r>
              <a:rPr lang="en-US" sz="2800" dirty="0" smtClean="0">
                <a:solidFill>
                  <a:srgbClr val="7030A0"/>
                </a:solidFill>
              </a:rPr>
              <a:t>, etc.</a:t>
            </a:r>
          </a:p>
          <a:p>
            <a:pPr>
              <a:buNone/>
            </a:pPr>
            <a:r>
              <a:rPr lang="en-US" sz="2800" b="1" dirty="0" smtClean="0">
                <a:solidFill>
                  <a:srgbClr val="7030A0"/>
                </a:solidFill>
              </a:rPr>
              <a:t>Alternating moods : Mood</a:t>
            </a:r>
          </a:p>
          <a:p>
            <a:pPr>
              <a:buNone/>
            </a:pPr>
            <a:r>
              <a:rPr lang="en-US" sz="2800" dirty="0" smtClean="0">
                <a:solidFill>
                  <a:schemeClr val="accent6"/>
                </a:solidFill>
              </a:rPr>
              <a:t>Word meaning : </a:t>
            </a:r>
            <a:r>
              <a:rPr lang="en-US" sz="2800" dirty="0" smtClean="0">
                <a:solidFill>
                  <a:srgbClr val="7030A0"/>
                </a:solidFill>
              </a:rPr>
              <a:t>A temporary state of mental attitude (cloudiness, heaviness of mind, hopelessness).</a:t>
            </a:r>
          </a:p>
          <a:p>
            <a:pPr>
              <a:buNone/>
            </a:pPr>
            <a:r>
              <a:rPr lang="en-US" sz="2800" dirty="0" smtClean="0">
                <a:solidFill>
                  <a:schemeClr val="accent6"/>
                </a:solidFill>
              </a:rPr>
              <a:t>Homoeopathic meaning : </a:t>
            </a:r>
            <a:r>
              <a:rPr lang="en-US" sz="2800" dirty="0" smtClean="0">
                <a:solidFill>
                  <a:srgbClr val="7030A0"/>
                </a:solidFill>
              </a:rPr>
              <a:t>A conscious subjective state of mind, a prevailing attitude general sprit or disposition, a representation of feelings which may be good, bad or changeable, etc.</a:t>
            </a:r>
          </a:p>
          <a:p>
            <a:pPr>
              <a:buNone/>
            </a:pPr>
            <a:r>
              <a:rPr lang="en-US" sz="2800" dirty="0" smtClean="0">
                <a:solidFill>
                  <a:srgbClr val="7030A0"/>
                </a:solidFill>
              </a:rPr>
              <a:t>      A person’s mental state is difficult to be determined, because on the one moment he look very pleasant on the other he seems to be morose (fretful). In the</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6248400"/>
          </a:xfrm>
        </p:spPr>
        <p:txBody>
          <a:bodyPr>
            <a:normAutofit lnSpcReduction="10000"/>
          </a:bodyPr>
          <a:lstStyle/>
          <a:p>
            <a:pPr>
              <a:buNone/>
            </a:pPr>
            <a:r>
              <a:rPr lang="en-US" sz="2400" dirty="0" smtClean="0">
                <a:solidFill>
                  <a:srgbClr val="002060"/>
                </a:solidFill>
              </a:rPr>
              <a:t>At Western Prussia. He was interested in agriculture and allied sciences particularly botany.</a:t>
            </a:r>
          </a:p>
          <a:p>
            <a:pPr>
              <a:buNone/>
            </a:pPr>
            <a:r>
              <a:rPr lang="en-US" sz="2400" dirty="0" smtClean="0">
                <a:solidFill>
                  <a:srgbClr val="002060"/>
                </a:solidFill>
              </a:rPr>
              <a:t>          In 1816 he got the position of the president of the provincial court of justice for the West Phalia district. He was appointed as director of the botanical gardens at Munster.</a:t>
            </a:r>
          </a:p>
          <a:p>
            <a:pPr>
              <a:buNone/>
            </a:pPr>
            <a:r>
              <a:rPr lang="en-US" sz="2400" dirty="0" smtClean="0">
                <a:solidFill>
                  <a:srgbClr val="002060"/>
                </a:solidFill>
              </a:rPr>
              <a:t>           In 1827 he was suffered from a derangement of health and was diagnosed as purulent tuberculosis his health continued to be declining until the spring of 1828.</a:t>
            </a:r>
          </a:p>
          <a:p>
            <a:pPr>
              <a:buNone/>
            </a:pPr>
            <a:r>
              <a:rPr lang="en-US" sz="2400" dirty="0" smtClean="0">
                <a:solidFill>
                  <a:srgbClr val="002060"/>
                </a:solidFill>
              </a:rPr>
              <a:t>            At this time he wrote a fare well letter to his close botanical friend Dr. A.Weihe. M.D, who was the first Homoeopathic physician in the Province of Rhineland and West Phalia.</a:t>
            </a:r>
          </a:p>
          <a:p>
            <a:pPr>
              <a:buNone/>
            </a:pPr>
            <a:r>
              <a:rPr lang="en-US" sz="2400" dirty="0" smtClean="0">
                <a:solidFill>
                  <a:srgbClr val="002060"/>
                </a:solidFill>
              </a:rPr>
              <a:t>             Dr. A. Wiehe know about the sickness of Boenninghausen and asked the detailed symptoms of his illness. Boenninghausen sent the details, Dr. A. Weighe sent some pulsatilla, Boenninghausen took it according to the direction and hygienic advice of Dr. A.Weihe. Boenninghausen’s </a:t>
            </a:r>
          </a:p>
          <a:p>
            <a:pPr>
              <a:buNone/>
            </a:pPr>
            <a:endParaRPr lang="en-US"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0"/>
            <a:ext cx="8229600" cy="6553200"/>
          </a:xfrm>
        </p:spPr>
        <p:txBody>
          <a:bodyPr>
            <a:normAutofit lnSpcReduction="10000"/>
          </a:bodyPr>
          <a:lstStyle/>
          <a:p>
            <a:pPr>
              <a:buNone/>
            </a:pPr>
            <a:r>
              <a:rPr lang="en-US" sz="2800" dirty="0" smtClean="0"/>
              <a:t>         </a:t>
            </a:r>
            <a:r>
              <a:rPr lang="en-US" sz="2800" dirty="0" smtClean="0">
                <a:solidFill>
                  <a:srgbClr val="7030A0"/>
                </a:solidFill>
              </a:rPr>
              <a:t>same way there may be many other events which cannot be assessed properly about him.</a:t>
            </a:r>
          </a:p>
          <a:p>
            <a:pPr>
              <a:buNone/>
            </a:pPr>
            <a:r>
              <a:rPr lang="en-US" sz="2800" dirty="0" smtClean="0">
                <a:solidFill>
                  <a:schemeClr val="accent6"/>
                </a:solidFill>
              </a:rPr>
              <a:t>Cross reference : </a:t>
            </a:r>
            <a:r>
              <a:rPr lang="en-US" sz="2800" dirty="0" smtClean="0">
                <a:solidFill>
                  <a:srgbClr val="7030A0"/>
                </a:solidFill>
              </a:rPr>
              <a:t>Capriciousness (disposition to mind), Generalities contradictory and alternating states, Mood changeable, Whimsical </a:t>
            </a:r>
            <a:r>
              <a:rPr lang="en-US" sz="2800" smtClean="0">
                <a:solidFill>
                  <a:srgbClr val="7030A0"/>
                </a:solidFill>
              </a:rPr>
              <a:t>(fanciful), </a:t>
            </a:r>
            <a:r>
              <a:rPr lang="en-US" sz="2800" dirty="0" smtClean="0">
                <a:solidFill>
                  <a:srgbClr val="7030A0"/>
                </a:solidFill>
              </a:rPr>
              <a:t>Instability, Irresolution, Mood variable, Persist in nothing, etc.</a:t>
            </a:r>
          </a:p>
          <a:p>
            <a:pPr>
              <a:buNone/>
            </a:pPr>
            <a:r>
              <a:rPr lang="en-US" sz="2800" dirty="0" smtClean="0">
                <a:solidFill>
                  <a:srgbClr val="7030A0"/>
                </a:solidFill>
              </a:rPr>
              <a:t>Pathological condition :  Increased cerebral activity.</a:t>
            </a:r>
          </a:p>
          <a:p>
            <a:pPr>
              <a:buNone/>
            </a:pPr>
            <a:r>
              <a:rPr lang="en-US" sz="2800" b="1" dirty="0" smtClean="0">
                <a:solidFill>
                  <a:srgbClr val="7030A0"/>
                </a:solidFill>
              </a:rPr>
              <a:t>Amativeness :</a:t>
            </a:r>
            <a:endParaRPr lang="en-US" sz="2800" b="1" dirty="0" smtClean="0">
              <a:solidFill>
                <a:schemeClr val="accent6"/>
              </a:solidFill>
            </a:endParaRPr>
          </a:p>
          <a:p>
            <a:pPr>
              <a:buNone/>
            </a:pPr>
            <a:r>
              <a:rPr lang="en-US" sz="2800" dirty="0" smtClean="0">
                <a:solidFill>
                  <a:srgbClr val="7030A0"/>
                </a:solidFill>
              </a:rPr>
              <a:t>Word meaning : Propensity (inclination) to love or sexuality.</a:t>
            </a:r>
          </a:p>
          <a:p>
            <a:pPr>
              <a:buNone/>
            </a:pPr>
            <a:r>
              <a:rPr lang="en-US" sz="2800" dirty="0" smtClean="0">
                <a:solidFill>
                  <a:schemeClr val="accent6"/>
                </a:solidFill>
              </a:rPr>
              <a:t>Homoeopathic meaning : </a:t>
            </a:r>
            <a:r>
              <a:rPr lang="en-US" sz="2800" dirty="0" smtClean="0">
                <a:solidFill>
                  <a:srgbClr val="7030A0"/>
                </a:solidFill>
              </a:rPr>
              <a:t>Thoughts are moved towards love or sexuality.</a:t>
            </a:r>
          </a:p>
          <a:p>
            <a:pPr>
              <a:buNone/>
            </a:pPr>
            <a:r>
              <a:rPr lang="en-US" sz="2800" dirty="0" smtClean="0">
                <a:solidFill>
                  <a:schemeClr val="accent6"/>
                </a:solidFill>
              </a:rPr>
              <a:t>Cross reference : </a:t>
            </a:r>
            <a:r>
              <a:rPr lang="en-US" sz="2800" dirty="0" smtClean="0">
                <a:solidFill>
                  <a:srgbClr val="7030A0"/>
                </a:solidFill>
              </a:rPr>
              <a:t>Lasciviousness, Lewdness, Shame less, Amorous, Female sexual desire excessive, Male sexual desire increased violent, Nymphomania, etc. </a:t>
            </a:r>
            <a:endParaRPr lang="en-US" sz="2800" dirty="0">
              <a:solidFill>
                <a:srgbClr val="7030A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52400"/>
            <a:ext cx="8229600" cy="6400800"/>
          </a:xfrm>
        </p:spPr>
        <p:txBody>
          <a:bodyPr>
            <a:normAutofit/>
          </a:bodyPr>
          <a:lstStyle/>
          <a:p>
            <a:pPr>
              <a:buNone/>
            </a:pPr>
            <a:r>
              <a:rPr lang="en-US" sz="2800" dirty="0" smtClean="0">
                <a:solidFill>
                  <a:schemeClr val="accent6"/>
                </a:solidFill>
              </a:rPr>
              <a:t>Pathological conditions : </a:t>
            </a:r>
            <a:r>
              <a:rPr lang="en-US" sz="2800" dirty="0" smtClean="0">
                <a:solidFill>
                  <a:srgbClr val="7030A0"/>
                </a:solidFill>
              </a:rPr>
              <a:t>In thyrotoxicosis, Drug addicts, Alcoholic, Schizophrenia, Mania, Multiple sclerosis of brain, Organic sycosis, Syco sexual disorder, etc.</a:t>
            </a:r>
          </a:p>
          <a:p>
            <a:pPr>
              <a:buNone/>
            </a:pPr>
            <a:r>
              <a:rPr lang="en-US" sz="2800" b="1" dirty="0" smtClean="0">
                <a:solidFill>
                  <a:srgbClr val="7030A0"/>
                </a:solidFill>
              </a:rPr>
              <a:t>Anxiety :</a:t>
            </a:r>
          </a:p>
          <a:p>
            <a:pPr>
              <a:buNone/>
            </a:pPr>
            <a:r>
              <a:rPr lang="en-US" sz="2800" dirty="0" smtClean="0">
                <a:solidFill>
                  <a:schemeClr val="accent6"/>
                </a:solidFill>
              </a:rPr>
              <a:t>Word meaning : </a:t>
            </a:r>
            <a:r>
              <a:rPr lang="en-US" sz="2800" dirty="0" smtClean="0">
                <a:solidFill>
                  <a:srgbClr val="7030A0"/>
                </a:solidFill>
              </a:rPr>
              <a:t>Uneasy with fear and desire regarding some thing doubtful.</a:t>
            </a:r>
          </a:p>
          <a:p>
            <a:pPr>
              <a:buNone/>
            </a:pPr>
            <a:r>
              <a:rPr lang="en-US" sz="2800" dirty="0" smtClean="0">
                <a:solidFill>
                  <a:schemeClr val="accent6"/>
                </a:solidFill>
              </a:rPr>
              <a:t>Homoeopathic meaning : </a:t>
            </a:r>
            <a:r>
              <a:rPr lang="en-US" sz="2800" dirty="0" smtClean="0">
                <a:solidFill>
                  <a:srgbClr val="7030A0"/>
                </a:solidFill>
              </a:rPr>
              <a:t>A strong concern about some imminent development or strong desire, mixed with doubt and fear for some event or issues.</a:t>
            </a:r>
          </a:p>
          <a:p>
            <a:pPr>
              <a:buNone/>
            </a:pPr>
            <a:r>
              <a:rPr lang="en-US" sz="2800" dirty="0" smtClean="0">
                <a:solidFill>
                  <a:srgbClr val="7030A0"/>
                </a:solidFill>
              </a:rPr>
              <a:t>         An abnormal and over whelming sense of apprehension and of fear often marked by such physical symptoms as tension, sweating, palpitation and increased pulse rate.</a:t>
            </a:r>
          </a:p>
          <a:p>
            <a:pPr>
              <a:buNone/>
            </a:pPr>
            <a:endParaRPr lang="en-US" sz="2800" dirty="0" smtClean="0"/>
          </a:p>
          <a:p>
            <a:pPr>
              <a:buNone/>
            </a:pP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rgbClr val="7030A0"/>
                </a:solidFill>
              </a:rPr>
              <a:t>           A state of mind that is deeply troubled or distressed especially one that results from apparently being confronted with nothingness. Anxiety will be felt during some circumstances in life.                   </a:t>
            </a:r>
            <a:r>
              <a:rPr lang="en-US" sz="2800" dirty="0" smtClean="0">
                <a:solidFill>
                  <a:schemeClr val="accent6"/>
                </a:solidFill>
              </a:rPr>
              <a:t>Cross reference : </a:t>
            </a:r>
            <a:r>
              <a:rPr lang="en-US" sz="2800" dirty="0" smtClean="0">
                <a:solidFill>
                  <a:srgbClr val="7030A0"/>
                </a:solidFill>
              </a:rPr>
              <a:t>Abdomen anxiety in, Ailments from anxiety, Anguish, Apprehension, Bladder apprehension region of, Chest anxiety in. Fear, Frightened, Generalities anxiety physical, Panic attacks of, Respiration anxious, Stomach anxiety, Thoughts tormenting, etc.</a:t>
            </a:r>
          </a:p>
          <a:p>
            <a:pPr>
              <a:buNone/>
            </a:pPr>
            <a:r>
              <a:rPr lang="en-US" sz="2800" dirty="0" smtClean="0">
                <a:solidFill>
                  <a:schemeClr val="accent6"/>
                </a:solidFill>
              </a:rPr>
              <a:t>Pathological condition : </a:t>
            </a:r>
            <a:r>
              <a:rPr lang="en-US" sz="2800" dirty="0" smtClean="0">
                <a:solidFill>
                  <a:srgbClr val="7030A0"/>
                </a:solidFill>
              </a:rPr>
              <a:t>Anxiety disorder, Initial stages of schizophrenia, Depression, Adjustment disorder.</a:t>
            </a:r>
          </a:p>
          <a:p>
            <a:pPr>
              <a:buNone/>
            </a:pPr>
            <a:r>
              <a:rPr lang="en-US" sz="2800" b="1" dirty="0" smtClean="0">
                <a:solidFill>
                  <a:srgbClr val="7030A0"/>
                </a:solidFill>
              </a:rPr>
              <a:t>Avarice :</a:t>
            </a:r>
          </a:p>
          <a:p>
            <a:pPr>
              <a:buNone/>
            </a:pPr>
            <a:r>
              <a:rPr lang="en-US" sz="2800" dirty="0" smtClean="0">
                <a:solidFill>
                  <a:schemeClr val="accent6"/>
                </a:solidFill>
              </a:rPr>
              <a:t>Word meaning : </a:t>
            </a:r>
            <a:r>
              <a:rPr lang="en-US" sz="2800" dirty="0" smtClean="0">
                <a:solidFill>
                  <a:srgbClr val="7030A0"/>
                </a:solidFill>
              </a:rPr>
              <a:t>Desire for wealth or gain.</a:t>
            </a:r>
            <a:endParaRPr lang="en-US" sz="2800" dirty="0">
              <a:solidFill>
                <a:srgbClr val="7030A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chemeClr val="accent6"/>
                </a:solidFill>
              </a:rPr>
              <a:t>Homoeopathic meaning : </a:t>
            </a:r>
            <a:r>
              <a:rPr lang="en-US" sz="2800" dirty="0" smtClean="0">
                <a:solidFill>
                  <a:srgbClr val="7030A0"/>
                </a:solidFill>
              </a:rPr>
              <a:t>The person has always being very active and not feeling tired for increasing his wealth and possessions, The height is that he may have enough money or sufficient for him and his family needs, yet he is desirous to acquire more and more (i.e.) more than what he needs.</a:t>
            </a:r>
          </a:p>
          <a:p>
            <a:pPr>
              <a:buNone/>
            </a:pPr>
            <a:r>
              <a:rPr lang="en-US" sz="2800" dirty="0" smtClean="0">
                <a:solidFill>
                  <a:schemeClr val="accent6"/>
                </a:solidFill>
              </a:rPr>
              <a:t>Cross reference : </a:t>
            </a:r>
            <a:r>
              <a:rPr lang="en-US" sz="2800" dirty="0" smtClean="0">
                <a:solidFill>
                  <a:srgbClr val="7030A0"/>
                </a:solidFill>
              </a:rPr>
              <a:t>Covetous, Miserly, Delusion fortune that he is going to loose his, Delusion money counting he is, Delusion money talks of, Delusion wealth imagination of, Desire more than she needs, Envy (feel </a:t>
            </a:r>
            <a:r>
              <a:rPr lang="en-US" sz="2800" dirty="0" err="1" smtClean="0">
                <a:solidFill>
                  <a:srgbClr val="7030A0"/>
                </a:solidFill>
              </a:rPr>
              <a:t>jelous</a:t>
            </a:r>
            <a:r>
              <a:rPr lang="en-US" sz="2800" dirty="0" smtClean="0">
                <a:solidFill>
                  <a:srgbClr val="7030A0"/>
                </a:solidFill>
              </a:rPr>
              <a:t>), Fear of poverty, Selfishness, etc.</a:t>
            </a:r>
          </a:p>
          <a:p>
            <a:pPr>
              <a:buNone/>
            </a:pPr>
            <a:r>
              <a:rPr lang="en-US" sz="2800" dirty="0" smtClean="0">
                <a:solidFill>
                  <a:schemeClr val="accent6"/>
                </a:solidFill>
              </a:rPr>
              <a:t>Pathological condition : </a:t>
            </a:r>
            <a:r>
              <a:rPr lang="en-US" sz="2800" dirty="0" smtClean="0">
                <a:solidFill>
                  <a:srgbClr val="7030A0"/>
                </a:solidFill>
              </a:rPr>
              <a:t>Personality disorders especially narcissistic and antisocial type.</a:t>
            </a:r>
            <a:endParaRPr lang="en-US" sz="2800" dirty="0">
              <a:solidFill>
                <a:srgbClr val="7030A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lnSpcReduction="10000"/>
          </a:bodyPr>
          <a:lstStyle/>
          <a:p>
            <a:pPr>
              <a:buNone/>
            </a:pPr>
            <a:r>
              <a:rPr lang="en-US" sz="2800" b="1" dirty="0" smtClean="0">
                <a:solidFill>
                  <a:srgbClr val="7030A0"/>
                </a:solidFill>
              </a:rPr>
              <a:t>Boldness :</a:t>
            </a:r>
          </a:p>
          <a:p>
            <a:pPr>
              <a:buNone/>
            </a:pPr>
            <a:r>
              <a:rPr lang="en-US" sz="2800" dirty="0" smtClean="0">
                <a:solidFill>
                  <a:schemeClr val="accent6"/>
                </a:solidFill>
              </a:rPr>
              <a:t>Word meaning : </a:t>
            </a:r>
            <a:r>
              <a:rPr lang="en-US" sz="2800" dirty="0" smtClean="0">
                <a:solidFill>
                  <a:srgbClr val="7030A0"/>
                </a:solidFill>
              </a:rPr>
              <a:t>Fearless before danger, Assured confidence.</a:t>
            </a:r>
          </a:p>
          <a:p>
            <a:pPr>
              <a:buNone/>
            </a:pPr>
            <a:r>
              <a:rPr lang="en-US" sz="2800" dirty="0" smtClean="0">
                <a:solidFill>
                  <a:schemeClr val="accent6"/>
                </a:solidFill>
              </a:rPr>
              <a:t>Homoeopathic meaning : </a:t>
            </a:r>
            <a:r>
              <a:rPr lang="en-US" sz="2800" dirty="0" smtClean="0">
                <a:solidFill>
                  <a:srgbClr val="7030A0"/>
                </a:solidFill>
              </a:rPr>
              <a:t>Having a state of mind to face danger or hardship with confidence or resolution. Even though painful to touch after hard pressure patient says better.</a:t>
            </a:r>
          </a:p>
          <a:p>
            <a:pPr>
              <a:buNone/>
            </a:pPr>
            <a:r>
              <a:rPr lang="en-US" sz="2800" dirty="0" smtClean="0">
                <a:solidFill>
                  <a:schemeClr val="accent6"/>
                </a:solidFill>
              </a:rPr>
              <a:t>Cross reference : </a:t>
            </a:r>
            <a:r>
              <a:rPr lang="en-US" sz="2800" dirty="0" smtClean="0">
                <a:solidFill>
                  <a:srgbClr val="7030A0"/>
                </a:solidFill>
              </a:rPr>
              <a:t>Audacity (boldness with assurance), Brazen (shamelessness), Courageous, Daring (bold enough), High spirited. </a:t>
            </a:r>
          </a:p>
          <a:p>
            <a:pPr>
              <a:buNone/>
            </a:pPr>
            <a:r>
              <a:rPr lang="en-US" sz="2800" dirty="0" smtClean="0">
                <a:solidFill>
                  <a:schemeClr val="accent6"/>
                </a:solidFill>
              </a:rPr>
              <a:t>Pathological condition : </a:t>
            </a:r>
            <a:r>
              <a:rPr lang="en-US" sz="2800" dirty="0" smtClean="0">
                <a:solidFill>
                  <a:srgbClr val="7030A0"/>
                </a:solidFill>
              </a:rPr>
              <a:t>Mania, Anti social personality disorder.</a:t>
            </a:r>
          </a:p>
          <a:p>
            <a:pPr>
              <a:buNone/>
            </a:pPr>
            <a:r>
              <a:rPr lang="en-US" sz="2800" b="1" dirty="0" smtClean="0">
                <a:solidFill>
                  <a:srgbClr val="7030A0"/>
                </a:solidFill>
              </a:rPr>
              <a:t>Despair :</a:t>
            </a:r>
          </a:p>
          <a:p>
            <a:pPr>
              <a:buNone/>
            </a:pPr>
            <a:r>
              <a:rPr lang="en-US" sz="2800" dirty="0" smtClean="0">
                <a:solidFill>
                  <a:schemeClr val="accent6"/>
                </a:solidFill>
              </a:rPr>
              <a:t>Word meaning :</a:t>
            </a:r>
            <a:r>
              <a:rPr lang="en-US" sz="2800" dirty="0" smtClean="0">
                <a:solidFill>
                  <a:srgbClr val="7030A0"/>
                </a:solidFill>
              </a:rPr>
              <a:t>With out hope, Hopelessness, To be overcome by a sense of futility or defeat.</a:t>
            </a:r>
          </a:p>
          <a:p>
            <a:pPr>
              <a:buNone/>
            </a:pPr>
            <a:endParaRPr lang="en-US" sz="28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lnSpcReduction="10000"/>
          </a:bodyPr>
          <a:lstStyle/>
          <a:p>
            <a:pPr>
              <a:buNone/>
            </a:pPr>
            <a:r>
              <a:rPr lang="en-US" sz="2800" dirty="0" smtClean="0">
                <a:solidFill>
                  <a:schemeClr val="accent6"/>
                </a:solidFill>
              </a:rPr>
              <a:t>Homoeopathic meaning : </a:t>
            </a:r>
            <a:r>
              <a:rPr lang="en-US" sz="2800" dirty="0" smtClean="0">
                <a:solidFill>
                  <a:srgbClr val="7030A0"/>
                </a:solidFill>
              </a:rPr>
              <a:t>A condition when the patient gives up all expectations, Loses hope, loses faith due to his suffering.</a:t>
            </a:r>
          </a:p>
          <a:p>
            <a:pPr>
              <a:buNone/>
            </a:pPr>
            <a:r>
              <a:rPr lang="en-US" sz="2800" dirty="0" smtClean="0">
                <a:solidFill>
                  <a:schemeClr val="accent6"/>
                </a:solidFill>
              </a:rPr>
              <a:t>Cross reference : </a:t>
            </a:r>
            <a:r>
              <a:rPr lang="en-US" sz="2800" dirty="0" smtClean="0">
                <a:solidFill>
                  <a:srgbClr val="7030A0"/>
                </a:solidFill>
              </a:rPr>
              <a:t>Hopelessness, Hopeless, Inconsolable, Morose (fretful), Sadness mental depression, Suicidal dispositions despair from, Weeping despair from.</a:t>
            </a:r>
          </a:p>
          <a:p>
            <a:pPr>
              <a:buNone/>
            </a:pPr>
            <a:r>
              <a:rPr lang="en-US" sz="2800" dirty="0" smtClean="0">
                <a:solidFill>
                  <a:schemeClr val="accent6"/>
                </a:solidFill>
              </a:rPr>
              <a:t>Pathological condition : </a:t>
            </a:r>
            <a:r>
              <a:rPr lang="en-US" sz="2800" dirty="0" smtClean="0">
                <a:solidFill>
                  <a:srgbClr val="7030A0"/>
                </a:solidFill>
              </a:rPr>
              <a:t>Depression. Anxiety states, Post traumatic stress disorder, Adjustment disorder, Schizophrenia, Affective disorder.</a:t>
            </a:r>
          </a:p>
          <a:p>
            <a:pPr>
              <a:buNone/>
            </a:pPr>
            <a:r>
              <a:rPr lang="en-US" sz="2800" b="1" dirty="0" smtClean="0">
                <a:solidFill>
                  <a:srgbClr val="7030A0"/>
                </a:solidFill>
              </a:rPr>
              <a:t>Excitement : </a:t>
            </a:r>
          </a:p>
          <a:p>
            <a:pPr>
              <a:buNone/>
            </a:pPr>
            <a:r>
              <a:rPr lang="en-US" sz="2800" dirty="0" smtClean="0">
                <a:solidFill>
                  <a:schemeClr val="accent6"/>
                </a:solidFill>
              </a:rPr>
              <a:t>Word meaning : </a:t>
            </a:r>
            <a:r>
              <a:rPr lang="en-US" sz="2800" dirty="0" smtClean="0">
                <a:solidFill>
                  <a:srgbClr val="7030A0"/>
                </a:solidFill>
              </a:rPr>
              <a:t>Call in to activity. To energise, Agitation (to keep moving), that which excites.</a:t>
            </a:r>
          </a:p>
          <a:p>
            <a:pPr>
              <a:buNone/>
            </a:pPr>
            <a:r>
              <a:rPr lang="en-US" sz="2800" dirty="0" smtClean="0">
                <a:solidFill>
                  <a:schemeClr val="accent6"/>
                </a:solidFill>
              </a:rPr>
              <a:t>Homoeopathic meaning : </a:t>
            </a:r>
            <a:r>
              <a:rPr lang="en-US" sz="2800" dirty="0" smtClean="0">
                <a:solidFill>
                  <a:srgbClr val="7030A0"/>
                </a:solidFill>
              </a:rPr>
              <a:t>To stir strong feeling in, Any stimulus that give rise to an agitation which may be emotional or inducing action as a motive or incitement.</a:t>
            </a:r>
            <a:endParaRPr lang="en-US" sz="2800" dirty="0">
              <a:solidFill>
                <a:srgbClr val="7030A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a:bodyPr>
          <a:lstStyle/>
          <a:p>
            <a:pPr>
              <a:buNone/>
            </a:pPr>
            <a:r>
              <a:rPr lang="en-US" sz="2800" dirty="0" smtClean="0">
                <a:solidFill>
                  <a:schemeClr val="accent6"/>
                </a:solidFill>
              </a:rPr>
              <a:t>Cross reference :</a:t>
            </a:r>
            <a:r>
              <a:rPr lang="en-US" sz="2800" dirty="0" smtClean="0">
                <a:solidFill>
                  <a:srgbClr val="7030A0"/>
                </a:solidFill>
              </a:rPr>
              <a:t> Agitation, A/F anticipation Amusement desire for, A/F excitement general symptoms from, Anxiety, Cheerfulness, Gay, Mirthfulness, Emotions easily excited, Entertainment, Exaltation, Euphoria, Giggling, High spirited, Jesting, Laughing, Play desire to playful, Restlessness, Nervousness, Vivacious.</a:t>
            </a:r>
          </a:p>
          <a:p>
            <a:pPr>
              <a:buNone/>
            </a:pPr>
            <a:r>
              <a:rPr lang="en-US" sz="2800" dirty="0" smtClean="0">
                <a:solidFill>
                  <a:schemeClr val="accent6"/>
                </a:solidFill>
              </a:rPr>
              <a:t>Pathological condition : </a:t>
            </a:r>
            <a:r>
              <a:rPr lang="en-US" sz="2800" dirty="0" smtClean="0">
                <a:solidFill>
                  <a:srgbClr val="7030A0"/>
                </a:solidFill>
              </a:rPr>
              <a:t>Excited catatonic schizophrenia, Mania, Drug induced states.</a:t>
            </a:r>
          </a:p>
          <a:p>
            <a:pPr>
              <a:buNone/>
            </a:pPr>
            <a:r>
              <a:rPr lang="en-US" sz="2800" b="1" dirty="0" smtClean="0">
                <a:solidFill>
                  <a:srgbClr val="7030A0"/>
                </a:solidFill>
              </a:rPr>
              <a:t>Fretfulness :</a:t>
            </a:r>
          </a:p>
          <a:p>
            <a:pPr>
              <a:buNone/>
            </a:pPr>
            <a:r>
              <a:rPr lang="en-US" sz="2800" dirty="0" smtClean="0">
                <a:solidFill>
                  <a:schemeClr val="accent6"/>
                </a:solidFill>
              </a:rPr>
              <a:t>Word meaning : </a:t>
            </a:r>
            <a:r>
              <a:rPr lang="en-US" sz="2800" dirty="0" smtClean="0">
                <a:solidFill>
                  <a:srgbClr val="7030A0"/>
                </a:solidFill>
              </a:rPr>
              <a:t>To vex, To irritate, Peevishesness (ill tempered).</a:t>
            </a:r>
          </a:p>
          <a:p>
            <a:pPr>
              <a:buNone/>
            </a:pPr>
            <a:r>
              <a:rPr lang="en-US" sz="2800" dirty="0" smtClean="0">
                <a:solidFill>
                  <a:schemeClr val="accent6"/>
                </a:solidFill>
              </a:rPr>
              <a:t>Homoeopathic meaning : </a:t>
            </a:r>
            <a:r>
              <a:rPr lang="en-US" sz="2800" dirty="0" smtClean="0">
                <a:solidFill>
                  <a:srgbClr val="7030A0"/>
                </a:solidFill>
              </a:rPr>
              <a:t>A person who becomes easily agitated (disturbed) even at trifles (worthless). </a:t>
            </a:r>
          </a:p>
          <a:p>
            <a:pPr>
              <a:buNone/>
            </a:pPr>
            <a:endParaRPr lang="en-US" sz="2800" dirty="0">
              <a:solidFill>
                <a:srgbClr val="7030A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00800"/>
          </a:xfrm>
        </p:spPr>
        <p:txBody>
          <a:bodyPr>
            <a:normAutofit lnSpcReduction="10000"/>
          </a:bodyPr>
          <a:lstStyle/>
          <a:p>
            <a:pPr>
              <a:buNone/>
            </a:pPr>
            <a:r>
              <a:rPr lang="en-US" sz="2800" dirty="0" smtClean="0">
                <a:solidFill>
                  <a:srgbClr val="7030A0"/>
                </a:solidFill>
              </a:rPr>
              <a:t>     A child has been refused some thing which he wanted to posses, after the refusal he becomes irritable and show his feeling by irritating postures.</a:t>
            </a:r>
          </a:p>
          <a:p>
            <a:pPr>
              <a:buNone/>
            </a:pPr>
            <a:r>
              <a:rPr lang="en-US" sz="2800" dirty="0" smtClean="0">
                <a:solidFill>
                  <a:schemeClr val="accent6"/>
                </a:solidFill>
              </a:rPr>
              <a:t>Cross reference : </a:t>
            </a:r>
            <a:r>
              <a:rPr lang="en-US" sz="2800" dirty="0" smtClean="0">
                <a:solidFill>
                  <a:srgbClr val="7030A0"/>
                </a:solidFill>
              </a:rPr>
              <a:t>Discontented every thing with, Irritability, Morose (gloomy), Sulky (silent angry), Un friendly humor (fun).</a:t>
            </a:r>
          </a:p>
          <a:p>
            <a:pPr>
              <a:buNone/>
            </a:pPr>
            <a:r>
              <a:rPr lang="en-US" sz="2800" dirty="0" smtClean="0">
                <a:solidFill>
                  <a:schemeClr val="accent6"/>
                </a:solidFill>
              </a:rPr>
              <a:t>Pathological condition : </a:t>
            </a:r>
            <a:r>
              <a:rPr lang="en-US" sz="2800" dirty="0" smtClean="0">
                <a:solidFill>
                  <a:srgbClr val="7030A0"/>
                </a:solidFill>
              </a:rPr>
              <a:t>Anxiety disorder, Panic disorder.</a:t>
            </a:r>
          </a:p>
          <a:p>
            <a:pPr>
              <a:buNone/>
            </a:pPr>
            <a:r>
              <a:rPr lang="en-US" sz="2800" b="1" dirty="0" smtClean="0">
                <a:solidFill>
                  <a:srgbClr val="7030A0"/>
                </a:solidFill>
              </a:rPr>
              <a:t>Gentleness :</a:t>
            </a:r>
          </a:p>
          <a:p>
            <a:pPr>
              <a:buNone/>
            </a:pPr>
            <a:r>
              <a:rPr lang="en-US" sz="2800" dirty="0" smtClean="0">
                <a:solidFill>
                  <a:schemeClr val="accent6"/>
                </a:solidFill>
              </a:rPr>
              <a:t>Word meaning : </a:t>
            </a:r>
            <a:r>
              <a:rPr lang="en-US" sz="2800" dirty="0" smtClean="0">
                <a:solidFill>
                  <a:srgbClr val="7030A0"/>
                </a:solidFill>
              </a:rPr>
              <a:t>Moderate miled in action, Considerate or kindly, Not harsh (rough).</a:t>
            </a:r>
          </a:p>
          <a:p>
            <a:pPr>
              <a:buNone/>
            </a:pPr>
            <a:r>
              <a:rPr lang="en-US" sz="2800" dirty="0" smtClean="0">
                <a:solidFill>
                  <a:schemeClr val="accent6"/>
                </a:solidFill>
              </a:rPr>
              <a:t>Homoeopathic meaning : </a:t>
            </a:r>
            <a:r>
              <a:rPr lang="en-US" sz="2800" dirty="0" smtClean="0">
                <a:solidFill>
                  <a:srgbClr val="7030A0"/>
                </a:solidFill>
              </a:rPr>
              <a:t>The quality or state of being mild by nature. A person is so gente by his nature that he will try to please everybody with his behavior.</a:t>
            </a:r>
          </a:p>
          <a:p>
            <a:pPr>
              <a:buNone/>
            </a:pP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lstStyle/>
          <a:p>
            <a:pPr>
              <a:buNone/>
            </a:pPr>
            <a:r>
              <a:rPr lang="en-US" sz="2800" dirty="0" smtClean="0">
                <a:solidFill>
                  <a:schemeClr val="accent6"/>
                </a:solidFill>
              </a:rPr>
              <a:t>Cross reference : </a:t>
            </a:r>
            <a:r>
              <a:rPr lang="en-US" sz="2800" dirty="0" smtClean="0">
                <a:solidFill>
                  <a:srgbClr val="7030A0"/>
                </a:solidFill>
              </a:rPr>
              <a:t>Anxiety others for, Benevolence, Mildness, Sympathetic, Quiet (peace) disposition.</a:t>
            </a:r>
          </a:p>
          <a:p>
            <a:pPr>
              <a:buNone/>
            </a:pPr>
            <a:r>
              <a:rPr lang="en-US" sz="2800" b="1" dirty="0" smtClean="0">
                <a:solidFill>
                  <a:srgbClr val="7030A0"/>
                </a:solidFill>
              </a:rPr>
              <a:t>Haughtiness : </a:t>
            </a:r>
          </a:p>
          <a:p>
            <a:pPr>
              <a:buNone/>
            </a:pPr>
            <a:r>
              <a:rPr lang="en-US" sz="2800" dirty="0" smtClean="0">
                <a:solidFill>
                  <a:schemeClr val="accent6"/>
                </a:solidFill>
              </a:rPr>
              <a:t>Word meaning </a:t>
            </a:r>
            <a:r>
              <a:rPr lang="en-US" sz="2800" dirty="0" smtClean="0">
                <a:solidFill>
                  <a:srgbClr val="7030A0"/>
                </a:solidFill>
              </a:rPr>
              <a:t>: Arrogantly and inordinately proud.</a:t>
            </a:r>
          </a:p>
          <a:p>
            <a:pPr>
              <a:buNone/>
            </a:pPr>
            <a:r>
              <a:rPr lang="en-US" sz="2800" dirty="0" smtClean="0">
                <a:solidFill>
                  <a:schemeClr val="accent6"/>
                </a:solidFill>
              </a:rPr>
              <a:t>Homoeopathic meaning : </a:t>
            </a:r>
            <a:r>
              <a:rPr lang="en-US" sz="2800" dirty="0" smtClean="0">
                <a:solidFill>
                  <a:srgbClr val="7030A0"/>
                </a:solidFill>
              </a:rPr>
              <a:t>A over-bearing attitude of a person, who is very proud of his look or the cloth he wears, he compare himself with others and tends to look down up on them in contempt (disrespect).</a:t>
            </a:r>
          </a:p>
          <a:p>
            <a:pPr>
              <a:buNone/>
            </a:pPr>
            <a:r>
              <a:rPr lang="en-US" sz="2800" dirty="0" smtClean="0">
                <a:solidFill>
                  <a:schemeClr val="accent6"/>
                </a:solidFill>
              </a:rPr>
              <a:t>Cross reference : </a:t>
            </a:r>
            <a:r>
              <a:rPr lang="en-US" sz="2800" dirty="0" smtClean="0">
                <a:solidFill>
                  <a:srgbClr val="7030A0"/>
                </a:solidFill>
              </a:rPr>
              <a:t>Arrogance, Censorious critical, Contemptuous, Defiant, Delusion better than others he is, Delusion body, greatness of, as to, Delusion, diminished, every thing in room is, while she is tall and elevated, Delusion, distinguished is, Delusion, humility and lowness of others, while he is great,  </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lnSpcReduction="10000"/>
          </a:bodyPr>
          <a:lstStyle/>
          <a:p>
            <a:pPr>
              <a:buNone/>
            </a:pPr>
            <a:r>
              <a:rPr lang="en-US" sz="2800" dirty="0" smtClean="0">
                <a:solidFill>
                  <a:srgbClr val="7030A0"/>
                </a:solidFill>
              </a:rPr>
              <a:t>       Delusion, inferior, people seem, mentally and physically. Delusion, super human, he is. Delusion, superiority of. Delusion queen she is. Egotism, self esteem. Indifference, company in. Insolent, Presumptuous. Pride. Reproaches, others. Rudeness. Vanity, etc.</a:t>
            </a:r>
          </a:p>
          <a:p>
            <a:pPr>
              <a:buNone/>
            </a:pPr>
            <a:r>
              <a:rPr lang="en-US" sz="2800" dirty="0" smtClean="0">
                <a:solidFill>
                  <a:schemeClr val="accent6"/>
                </a:solidFill>
              </a:rPr>
              <a:t>Pathological condition : </a:t>
            </a:r>
            <a:r>
              <a:rPr lang="en-US" sz="2800" dirty="0" smtClean="0">
                <a:solidFill>
                  <a:srgbClr val="7030A0"/>
                </a:solidFill>
              </a:rPr>
              <a:t>Mania. Personality disorder. Schizophrenia.</a:t>
            </a:r>
          </a:p>
          <a:p>
            <a:pPr>
              <a:buNone/>
            </a:pPr>
            <a:r>
              <a:rPr lang="en-US" sz="2800" b="1" dirty="0" smtClean="0">
                <a:solidFill>
                  <a:srgbClr val="7030A0"/>
                </a:solidFill>
              </a:rPr>
              <a:t>Indifference :</a:t>
            </a:r>
          </a:p>
          <a:p>
            <a:pPr>
              <a:buNone/>
            </a:pPr>
            <a:r>
              <a:rPr lang="en-US" sz="2800" dirty="0" smtClean="0">
                <a:solidFill>
                  <a:schemeClr val="accent6"/>
                </a:solidFill>
              </a:rPr>
              <a:t>Word meaning : </a:t>
            </a:r>
            <a:r>
              <a:rPr lang="en-US" sz="2800" dirty="0" smtClean="0">
                <a:solidFill>
                  <a:srgbClr val="7030A0"/>
                </a:solidFill>
              </a:rPr>
              <a:t>With out importance, Un interesting. Not very good. Having no marked feeling. Carelessness. Unconcern.</a:t>
            </a:r>
          </a:p>
          <a:p>
            <a:pPr>
              <a:buNone/>
            </a:pPr>
            <a:r>
              <a:rPr lang="en-US" sz="2800" dirty="0" smtClean="0">
                <a:solidFill>
                  <a:schemeClr val="accent6"/>
                </a:solidFill>
              </a:rPr>
              <a:t>Homoeopathic meaning : </a:t>
            </a:r>
            <a:r>
              <a:rPr lang="en-US" sz="2800" dirty="0" smtClean="0">
                <a:solidFill>
                  <a:srgbClr val="7030A0"/>
                </a:solidFill>
              </a:rPr>
              <a:t>Here there is a lack of interest or anxiety towards children. Business. loved ones. surroundings, etc.</a:t>
            </a:r>
            <a:endParaRPr lang="en-US" sz="2800" dirty="0">
              <a:solidFill>
                <a:srgbClr val="7030A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7467600"/>
          </a:xfrm>
        </p:spPr>
        <p:txBody>
          <a:bodyPr>
            <a:noAutofit/>
          </a:bodyPr>
          <a:lstStyle/>
          <a:p>
            <a:pPr>
              <a:buNone/>
            </a:pPr>
            <a:r>
              <a:rPr lang="en-US" sz="2300" dirty="0" smtClean="0"/>
              <a:t>    </a:t>
            </a:r>
            <a:r>
              <a:rPr lang="en-US" sz="2300" dirty="0" smtClean="0">
                <a:solidFill>
                  <a:srgbClr val="002060"/>
                </a:solidFill>
              </a:rPr>
              <a:t>recovery was gradual but constant, and cured from sickness.</a:t>
            </a:r>
          </a:p>
          <a:p>
            <a:pPr>
              <a:buNone/>
            </a:pPr>
            <a:r>
              <a:rPr lang="en-US" sz="2300" dirty="0" smtClean="0">
                <a:solidFill>
                  <a:srgbClr val="002060"/>
                </a:solidFill>
              </a:rPr>
              <a:t>           After that he was attracted by Homoeopathy, and believed the new principle of healing. Boenninghausen  went through Homoeopathic literatures during that period.</a:t>
            </a:r>
          </a:p>
          <a:p>
            <a:pPr>
              <a:buNone/>
            </a:pPr>
            <a:r>
              <a:rPr lang="en-US" sz="2300" dirty="0" smtClean="0">
                <a:solidFill>
                  <a:srgbClr val="002060"/>
                </a:solidFill>
              </a:rPr>
              <a:t>             Boenninghausen was not a approved physician, after curing stubborn cases referred by other physician , his fame was spread to , France, Holland and America, and he got many referrals from the physicians.</a:t>
            </a:r>
          </a:p>
          <a:p>
            <a:pPr>
              <a:buNone/>
            </a:pPr>
            <a:r>
              <a:rPr lang="en-US" sz="2300" dirty="0" smtClean="0">
                <a:solidFill>
                  <a:srgbClr val="002060"/>
                </a:solidFill>
              </a:rPr>
              <a:t>             King Friedrich Wilhelm fourth issued to Boenninghausen a document empowering him to practice medicine with out restraint.</a:t>
            </a:r>
          </a:p>
          <a:p>
            <a:pPr>
              <a:buNone/>
            </a:pPr>
            <a:r>
              <a:rPr lang="en-US" sz="2300" dirty="0" smtClean="0">
                <a:solidFill>
                  <a:srgbClr val="002060"/>
                </a:solidFill>
              </a:rPr>
              <a:t>             From 1830 Boenninghausen was in close touch with </a:t>
            </a:r>
          </a:p>
          <a:p>
            <a:pPr>
              <a:buNone/>
            </a:pPr>
            <a:r>
              <a:rPr lang="en-US" sz="2300" dirty="0" smtClean="0">
                <a:solidFill>
                  <a:srgbClr val="002060"/>
                </a:solidFill>
              </a:rPr>
              <a:t>      Dr.Hahnemann, until the close of Hahnemann’s life. He was the friend of Adolph Lippe and Carroll Dunham.</a:t>
            </a:r>
          </a:p>
          <a:p>
            <a:pPr>
              <a:buNone/>
            </a:pPr>
            <a:r>
              <a:rPr lang="en-US" sz="2300" dirty="0" smtClean="0">
                <a:solidFill>
                  <a:srgbClr val="002060"/>
                </a:solidFill>
              </a:rPr>
              <a:t>             Lippe give the Boenninghausen’s birth as 1777. He had seven sons, among two eldest choose Homoeopathic medicine as their profession. The elder son married the adopted daughter of Hahnemann’s widow, and lived with them.</a:t>
            </a:r>
          </a:p>
          <a:p>
            <a:pPr>
              <a:buNone/>
            </a:pPr>
            <a:r>
              <a:rPr lang="en-US" sz="2300" dirty="0" smtClean="0">
                <a:solidFill>
                  <a:srgbClr val="002060"/>
                </a:solidFill>
              </a:rPr>
              <a:t>              </a:t>
            </a:r>
          </a:p>
          <a:p>
            <a:pPr>
              <a:buNone/>
            </a:pPr>
            <a:endParaRPr lang="en-US" sz="2300" dirty="0" smtClean="0">
              <a:solidFill>
                <a:srgbClr val="002060"/>
              </a:solidFill>
            </a:endParaRPr>
          </a:p>
          <a:p>
            <a:pPr>
              <a:buNone/>
            </a:pPr>
            <a:r>
              <a:rPr lang="en-US" sz="2300" dirty="0" smtClean="0">
                <a:solidFill>
                  <a:srgbClr val="002060"/>
                </a:solidFill>
              </a:rPr>
              <a:t>            </a:t>
            </a:r>
            <a:endParaRPr lang="en-US" sz="2300" dirty="0">
              <a:solidFill>
                <a:srgbClr val="00206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a:bodyPr>
          <a:lstStyle/>
          <a:p>
            <a:pPr>
              <a:buNone/>
            </a:pPr>
            <a:r>
              <a:rPr lang="en-US" sz="2800" dirty="0" smtClean="0">
                <a:solidFill>
                  <a:schemeClr val="accent6"/>
                </a:solidFill>
              </a:rPr>
              <a:t>Cross reference : </a:t>
            </a:r>
            <a:r>
              <a:rPr lang="en-US" sz="2800" dirty="0" smtClean="0">
                <a:solidFill>
                  <a:srgbClr val="7030A0"/>
                </a:solidFill>
              </a:rPr>
              <a:t>Amusement aversion to. Apathy. Asks for nothing. Aversion every thing to, Dullness, Ennui, Heedless, Joyless. Listless. Phlegmatic. Pleasure nothing in. Reserved. Sensitive-want of sensitiveness. Torpor. Unattractive things seems to.</a:t>
            </a:r>
          </a:p>
          <a:p>
            <a:pPr>
              <a:buNone/>
            </a:pPr>
            <a:r>
              <a:rPr lang="en-US" sz="2800" dirty="0" smtClean="0">
                <a:solidFill>
                  <a:schemeClr val="accent6"/>
                </a:solidFill>
              </a:rPr>
              <a:t>Pathological condition : </a:t>
            </a:r>
            <a:r>
              <a:rPr lang="en-US" sz="2800" dirty="0" smtClean="0">
                <a:solidFill>
                  <a:srgbClr val="7030A0"/>
                </a:solidFill>
              </a:rPr>
              <a:t>Chronic schizophrenia.</a:t>
            </a:r>
          </a:p>
          <a:p>
            <a:pPr>
              <a:buNone/>
            </a:pPr>
            <a:r>
              <a:rPr lang="en-US" sz="2800" b="1" dirty="0" smtClean="0">
                <a:solidFill>
                  <a:srgbClr val="7030A0"/>
                </a:solidFill>
              </a:rPr>
              <a:t>Joy fullness :</a:t>
            </a:r>
          </a:p>
          <a:p>
            <a:pPr>
              <a:buNone/>
            </a:pPr>
            <a:r>
              <a:rPr lang="en-US" sz="2800" dirty="0" smtClean="0">
                <a:solidFill>
                  <a:schemeClr val="accent6"/>
                </a:solidFill>
              </a:rPr>
              <a:t>Word meaning :</a:t>
            </a:r>
            <a:r>
              <a:rPr lang="en-US" sz="2800" dirty="0" smtClean="0">
                <a:solidFill>
                  <a:srgbClr val="7030A0"/>
                </a:solidFill>
              </a:rPr>
              <a:t>Great pleasure or happiness.</a:t>
            </a:r>
          </a:p>
          <a:p>
            <a:pPr>
              <a:buNone/>
            </a:pPr>
            <a:r>
              <a:rPr lang="en-US" sz="2800" dirty="0" smtClean="0">
                <a:solidFill>
                  <a:schemeClr val="accent6"/>
                </a:solidFill>
              </a:rPr>
              <a:t>Homoeopathic meaning : </a:t>
            </a:r>
            <a:r>
              <a:rPr lang="en-US" sz="2800" dirty="0" smtClean="0">
                <a:solidFill>
                  <a:srgbClr val="7030A0"/>
                </a:solidFill>
              </a:rPr>
              <a:t>Such type of patients </a:t>
            </a:r>
            <a:r>
              <a:rPr lang="en-US" sz="2800" dirty="0" err="1" smtClean="0">
                <a:solidFill>
                  <a:srgbClr val="7030A0"/>
                </a:solidFill>
              </a:rPr>
              <a:t>allways</a:t>
            </a:r>
            <a:r>
              <a:rPr lang="en-US" sz="2800" dirty="0" smtClean="0">
                <a:solidFill>
                  <a:srgbClr val="7030A0"/>
                </a:solidFill>
              </a:rPr>
              <a:t> cheerful or happy.</a:t>
            </a:r>
          </a:p>
          <a:p>
            <a:pPr>
              <a:buNone/>
            </a:pPr>
            <a:r>
              <a:rPr lang="en-US" sz="2800" dirty="0" smtClean="0">
                <a:solidFill>
                  <a:schemeClr val="accent6"/>
                </a:solidFill>
              </a:rPr>
              <a:t>Cross reference : </a:t>
            </a:r>
            <a:r>
              <a:rPr lang="en-US" sz="2800" dirty="0" smtClean="0">
                <a:solidFill>
                  <a:srgbClr val="7030A0"/>
                </a:solidFill>
              </a:rPr>
              <a:t>Cheerful. Gay. Mirthful. Ecstasy. Exhilaration. Laughing. Singing joyly.</a:t>
            </a:r>
          </a:p>
          <a:p>
            <a:pPr>
              <a:buNone/>
            </a:pPr>
            <a:r>
              <a:rPr lang="en-US" sz="2800" dirty="0" smtClean="0">
                <a:solidFill>
                  <a:schemeClr val="accent6"/>
                </a:solidFill>
              </a:rPr>
              <a:t>Pathological condition : </a:t>
            </a:r>
            <a:r>
              <a:rPr lang="en-US" sz="2800" dirty="0" smtClean="0">
                <a:solidFill>
                  <a:srgbClr val="7030A0"/>
                </a:solidFill>
              </a:rPr>
              <a:t>Drug induced state. Alcoholism</a:t>
            </a:r>
            <a:r>
              <a:rPr lang="en-US" sz="2800" dirty="0" smtClean="0"/>
              <a:t>.</a:t>
            </a:r>
            <a:endParaRPr lang="en-US"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477000"/>
          </a:xfrm>
        </p:spPr>
        <p:txBody>
          <a:bodyPr>
            <a:normAutofit/>
          </a:bodyPr>
          <a:lstStyle/>
          <a:p>
            <a:pPr>
              <a:buNone/>
            </a:pPr>
            <a:r>
              <a:rPr lang="en-US" sz="2800" b="1" dirty="0" smtClean="0">
                <a:solidFill>
                  <a:srgbClr val="7030A0"/>
                </a:solidFill>
              </a:rPr>
              <a:t>Mischievousness: </a:t>
            </a:r>
          </a:p>
          <a:p>
            <a:pPr>
              <a:buNone/>
            </a:pPr>
            <a:r>
              <a:rPr lang="en-US" sz="2800" i="1" dirty="0" smtClean="0">
                <a:solidFill>
                  <a:schemeClr val="accent6"/>
                </a:solidFill>
              </a:rPr>
              <a:t>Word meaning : </a:t>
            </a:r>
            <a:r>
              <a:rPr lang="en-US" sz="2800" dirty="0" smtClean="0">
                <a:solidFill>
                  <a:srgbClr val="7030A0"/>
                </a:solidFill>
              </a:rPr>
              <a:t>Troublesome ,Causing harm or damage</a:t>
            </a:r>
          </a:p>
          <a:p>
            <a:pPr>
              <a:buNone/>
            </a:pPr>
            <a:r>
              <a:rPr lang="en-US" sz="2800" dirty="0" smtClean="0">
                <a:solidFill>
                  <a:schemeClr val="accent6"/>
                </a:solidFill>
              </a:rPr>
              <a:t>Homoeopathic meaning : </a:t>
            </a:r>
            <a:r>
              <a:rPr lang="en-US" sz="2800" dirty="0" smtClean="0">
                <a:solidFill>
                  <a:srgbClr val="7030A0"/>
                </a:solidFill>
              </a:rPr>
              <a:t>Capable of causing trouble or minor injury or damage to others.</a:t>
            </a:r>
          </a:p>
          <a:p>
            <a:pPr>
              <a:buNone/>
            </a:pPr>
            <a:r>
              <a:rPr lang="en-US" sz="2800" dirty="0" smtClean="0">
                <a:solidFill>
                  <a:srgbClr val="7030A0"/>
                </a:solidFill>
              </a:rPr>
              <a:t>            A person is always playing mischief's in one way or the other to harm or injure the feeling of others.</a:t>
            </a:r>
          </a:p>
          <a:p>
            <a:pPr>
              <a:buNone/>
            </a:pPr>
            <a:r>
              <a:rPr lang="en-US" sz="2800" dirty="0" smtClean="0">
                <a:solidFill>
                  <a:schemeClr val="accent6"/>
                </a:solidFill>
              </a:rPr>
              <a:t>Cross reference : </a:t>
            </a:r>
            <a:r>
              <a:rPr lang="en-US" sz="2800" dirty="0" smtClean="0">
                <a:solidFill>
                  <a:srgbClr val="7030A0"/>
                </a:solidFill>
              </a:rPr>
              <a:t>Antics (</a:t>
            </a:r>
            <a:r>
              <a:rPr lang="en-US" sz="2800" dirty="0" err="1" smtClean="0">
                <a:solidFill>
                  <a:srgbClr val="7030A0"/>
                </a:solidFill>
              </a:rPr>
              <a:t>bafoonary</a:t>
            </a:r>
            <a:r>
              <a:rPr lang="en-US" sz="2800" dirty="0" smtClean="0">
                <a:solidFill>
                  <a:srgbClr val="7030A0"/>
                </a:solidFill>
              </a:rPr>
              <a:t>) play, Childish behavior, Destructiveness. Fear. mischief, he might do, at night on waking. Insanity. Malicious. Joy. misfortune of others. Moral affection, want of moral feeling. Rage, etc.</a:t>
            </a:r>
          </a:p>
          <a:p>
            <a:pPr>
              <a:buNone/>
            </a:pPr>
            <a:r>
              <a:rPr lang="en-US" sz="2800" dirty="0" smtClean="0">
                <a:solidFill>
                  <a:schemeClr val="accent6"/>
                </a:solidFill>
              </a:rPr>
              <a:t>Pathological condition : </a:t>
            </a:r>
            <a:r>
              <a:rPr lang="en-US" sz="2800" dirty="0" smtClean="0">
                <a:solidFill>
                  <a:srgbClr val="7030A0"/>
                </a:solidFill>
              </a:rPr>
              <a:t>Schizophrenia. Antisocial personality disorder. Conduct disorder.</a:t>
            </a:r>
            <a:endParaRPr lang="en-US" sz="2800" dirty="0">
              <a:solidFill>
                <a:srgbClr val="7030A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rmAutofit/>
          </a:bodyPr>
          <a:lstStyle/>
          <a:p>
            <a:pPr>
              <a:buNone/>
            </a:pPr>
            <a:r>
              <a:rPr lang="en-US" sz="2800" dirty="0" smtClean="0"/>
              <a:t>Mistrust :</a:t>
            </a:r>
          </a:p>
          <a:p>
            <a:pPr>
              <a:buNone/>
            </a:pPr>
            <a:r>
              <a:rPr lang="en-US" sz="2800" dirty="0" smtClean="0"/>
              <a:t>Word meaning :</a:t>
            </a:r>
            <a:r>
              <a:rPr lang="en-US" sz="2800" dirty="0" err="1" smtClean="0"/>
              <a:t>Arosing</a:t>
            </a:r>
            <a:r>
              <a:rPr lang="en-US" sz="2800" dirty="0" smtClean="0"/>
              <a:t> or apt to arouse doubt, Exhibiting </a:t>
            </a:r>
            <a:r>
              <a:rPr lang="en-US" sz="2800" dirty="0" err="1" smtClean="0"/>
              <a:t>suspecion</a:t>
            </a:r>
            <a:r>
              <a:rPr lang="en-US" sz="2800" dirty="0" smtClean="0"/>
              <a:t>.</a:t>
            </a:r>
          </a:p>
          <a:p>
            <a:pPr>
              <a:buNone/>
            </a:pPr>
            <a:r>
              <a:rPr lang="en-US" sz="2800" dirty="0" smtClean="0"/>
              <a:t>Homoeopathic meaning : Distrust full individuals are always suspecting a wrong being done to them with out sufficient evidence of proof. A wife may doubt and be jealous of her husband talking to any other female.</a:t>
            </a:r>
          </a:p>
          <a:p>
            <a:pPr>
              <a:buNone/>
            </a:pPr>
            <a:r>
              <a:rPr lang="en-US" sz="2800" dirty="0" smtClean="0"/>
              <a:t>          A rich business man refuse to take medicines with a fear that his partner or relatives are </a:t>
            </a:r>
            <a:r>
              <a:rPr lang="en-US" sz="2800" dirty="0" err="1" smtClean="0"/>
              <a:t>ploting</a:t>
            </a:r>
            <a:r>
              <a:rPr lang="en-US" sz="2800" dirty="0" smtClean="0"/>
              <a:t> </a:t>
            </a:r>
            <a:r>
              <a:rPr lang="en-US" sz="2800" dirty="0" err="1" smtClean="0"/>
              <a:t>againt</a:t>
            </a:r>
            <a:r>
              <a:rPr lang="en-US" sz="2800" dirty="0" smtClean="0"/>
              <a:t> him and might try to poison him.</a:t>
            </a:r>
          </a:p>
          <a:p>
            <a:pPr>
              <a:buNone/>
            </a:pPr>
            <a:r>
              <a:rPr lang="en-US" sz="2800" dirty="0" smtClean="0"/>
              <a:t>Cross reference : Cautious. Delusion, assaulted is going to be. Delusion enemy every one is. Delusion persecuted that he is. Delusion </a:t>
            </a:r>
            <a:r>
              <a:rPr lang="en-US" sz="2800" dirty="0" err="1" smtClean="0"/>
              <a:t>conspirscy</a:t>
            </a:r>
            <a:r>
              <a:rPr lang="en-US" sz="2800" dirty="0" smtClean="0"/>
              <a:t> against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lnSpcReduction="10000"/>
          </a:bodyPr>
          <a:lstStyle/>
          <a:p>
            <a:pPr>
              <a:buNone/>
            </a:pPr>
            <a:r>
              <a:rPr lang="en-US" sz="2800" dirty="0" smtClean="0"/>
              <a:t>        him, there is. Doubtful. Schizophrenia. </a:t>
            </a:r>
            <a:r>
              <a:rPr lang="en-US" sz="2800" dirty="0" err="1" smtClean="0"/>
              <a:t>Suspecious</a:t>
            </a:r>
            <a:r>
              <a:rPr lang="en-US" sz="2800" dirty="0" smtClean="0"/>
              <a:t>.</a:t>
            </a:r>
          </a:p>
          <a:p>
            <a:pPr>
              <a:buNone/>
            </a:pPr>
            <a:r>
              <a:rPr lang="en-US" sz="2800" dirty="0" smtClean="0"/>
              <a:t>Pathological condition : Paranoid disorder. Paranoid schizophrenia. Paranoid personality disorder.</a:t>
            </a:r>
          </a:p>
          <a:p>
            <a:pPr>
              <a:buNone/>
            </a:pPr>
            <a:r>
              <a:rPr lang="en-US" sz="2800" dirty="0" smtClean="0"/>
              <a:t>Sadness : </a:t>
            </a:r>
          </a:p>
          <a:p>
            <a:pPr>
              <a:buNone/>
            </a:pPr>
            <a:r>
              <a:rPr lang="en-US" sz="2800" dirty="0" smtClean="0"/>
              <a:t>Word meaning : The quality or state of being sad. </a:t>
            </a:r>
            <a:r>
              <a:rPr lang="en-US" sz="2800" dirty="0" err="1" smtClean="0"/>
              <a:t>Sorrofulness</a:t>
            </a:r>
            <a:r>
              <a:rPr lang="en-US" sz="2800" dirty="0" smtClean="0"/>
              <a:t>. Gloominess. Marked </a:t>
            </a:r>
            <a:r>
              <a:rPr lang="en-US" sz="2800" dirty="0" err="1" smtClean="0"/>
              <a:t>uneasyness</a:t>
            </a:r>
            <a:r>
              <a:rPr lang="en-US" sz="2800" dirty="0" smtClean="0"/>
              <a:t>.</a:t>
            </a:r>
          </a:p>
          <a:p>
            <a:pPr>
              <a:buNone/>
            </a:pPr>
            <a:r>
              <a:rPr lang="en-US" sz="2800" dirty="0" smtClean="0"/>
              <a:t>Homoeopathic meaning : </a:t>
            </a:r>
            <a:r>
              <a:rPr lang="en-US" sz="2800" dirty="0" err="1" smtClean="0"/>
              <a:t>Aperson</a:t>
            </a:r>
            <a:r>
              <a:rPr lang="en-US" sz="2800" dirty="0" smtClean="0"/>
              <a:t> generally talking and behaving nicely become quiet and it can be very well read from his face that there is some cause of his silence or mental depression.</a:t>
            </a:r>
          </a:p>
          <a:p>
            <a:pPr>
              <a:buNone/>
            </a:pPr>
            <a:r>
              <a:rPr lang="en-US" sz="2800" dirty="0" smtClean="0"/>
              <a:t>Cross reference : Brooding. Brooding or moping in a. Dejection. Delirium. Sad. Depression. Despair. Despondency. Dwells on past </a:t>
            </a:r>
            <a:r>
              <a:rPr lang="en-US" sz="2800" dirty="0" err="1" smtClean="0"/>
              <a:t>disagreeble</a:t>
            </a:r>
            <a:r>
              <a:rPr lang="en-US" sz="2800" dirty="0" smtClean="0"/>
              <a:t> occurrence. Fore bodings. Gloomy Grief. Hopeless. </a:t>
            </a:r>
            <a:r>
              <a:rPr lang="en-US" sz="2800" dirty="0" err="1" smtClean="0"/>
              <a:t>Hypochondriasis</a:t>
            </a:r>
            <a:r>
              <a:rPr lang="en-US" sz="2800" dirty="0" smtClean="0"/>
              <a:t>. Inconsolable. Low </a:t>
            </a:r>
            <a:r>
              <a:rPr lang="en-US" sz="2800" dirty="0" err="1" smtClean="0"/>
              <a:t>sprited</a:t>
            </a:r>
            <a:r>
              <a:rPr lang="en-US" sz="2800" dirty="0" smtClean="0"/>
              <a:t>. Serious</a:t>
            </a:r>
            <a:endParaRPr 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324600"/>
          </a:xfrm>
        </p:spPr>
        <p:txBody>
          <a:bodyPr/>
          <a:lstStyle/>
          <a:p>
            <a:pPr>
              <a:buNone/>
            </a:pPr>
            <a:r>
              <a:rPr lang="en-US" dirty="0" smtClean="0"/>
              <a:t>       </a:t>
            </a:r>
            <a:r>
              <a:rPr lang="en-US" sz="2800" dirty="0" smtClean="0"/>
              <a:t>Earnest. Sighing. Sorrowful. Weeping.</a:t>
            </a:r>
          </a:p>
          <a:p>
            <a:pPr>
              <a:buNone/>
            </a:pPr>
            <a:r>
              <a:rPr lang="en-US" sz="2800" dirty="0" smtClean="0"/>
              <a:t>Pathological condition : Depressive disorder. </a:t>
            </a:r>
            <a:r>
              <a:rPr lang="en-US" sz="2800" dirty="0" err="1" smtClean="0"/>
              <a:t>Adjutment</a:t>
            </a:r>
            <a:r>
              <a:rPr lang="en-US" sz="2800" dirty="0" smtClean="0"/>
              <a:t> disorder. Post traumatic </a:t>
            </a:r>
            <a:r>
              <a:rPr lang="en-US" sz="2800" smtClean="0"/>
              <a:t>stress disorder.  </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553200"/>
          </a:xfrm>
        </p:spPr>
        <p:txBody>
          <a:bodyPr>
            <a:noAutofit/>
          </a:bodyPr>
          <a:lstStyle/>
          <a:p>
            <a:pPr>
              <a:buNone/>
            </a:pPr>
            <a:r>
              <a:rPr lang="en-US" sz="2600" dirty="0" smtClean="0">
                <a:solidFill>
                  <a:srgbClr val="7030A0"/>
                </a:solidFill>
              </a:rPr>
              <a:t>        Dr.Hahnemann’s attempt to compilling a repertory was failed. At that time Boenninghausen worked hard and published his first repertory in 1832 “The repertory of antipsoric remedies”, the preface was written by Hahnemann.</a:t>
            </a:r>
          </a:p>
          <a:p>
            <a:pPr>
              <a:buNone/>
            </a:pPr>
            <a:r>
              <a:rPr lang="en-US" sz="2600" dirty="0" smtClean="0">
                <a:solidFill>
                  <a:srgbClr val="7030A0"/>
                </a:solidFill>
              </a:rPr>
              <a:t>             In 1835 he published another repertory, “Repertory of the medicines which are not antipsoric”. In 1836 he published a book “Attempt at showing relative kinship of Homoeopathic medicines”.</a:t>
            </a:r>
          </a:p>
          <a:p>
            <a:pPr>
              <a:buNone/>
            </a:pPr>
            <a:r>
              <a:rPr lang="en-US" sz="2600" dirty="0" smtClean="0">
                <a:solidFill>
                  <a:srgbClr val="7030A0"/>
                </a:solidFill>
              </a:rPr>
              <a:t>            After ten years in 1846 he published a comprehensive repertory “Therapeutic pocket book”.</a:t>
            </a:r>
          </a:p>
          <a:p>
            <a:pPr>
              <a:buNone/>
            </a:pPr>
            <a:r>
              <a:rPr lang="en-US" sz="2600" b="1" dirty="0" smtClean="0">
                <a:solidFill>
                  <a:srgbClr val="7030A0"/>
                </a:solidFill>
              </a:rPr>
              <a:t>Introduction : </a:t>
            </a:r>
            <a:r>
              <a:rPr lang="en-US" sz="2600" dirty="0" smtClean="0">
                <a:solidFill>
                  <a:srgbClr val="7030A0"/>
                </a:solidFill>
              </a:rPr>
              <a:t>Boenninghausen was basically professionally a lawer. Having recovered from a serious derangement of health in 1828 using Homoeopathic medicines. He was attracted by the principle of similia.</a:t>
            </a:r>
            <a:endParaRPr lang="en-US" sz="2600" dirty="0">
              <a:solidFill>
                <a:srgbClr val="7030A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705600"/>
          </a:xfrm>
        </p:spPr>
        <p:txBody>
          <a:bodyPr>
            <a:normAutofit/>
          </a:bodyPr>
          <a:lstStyle/>
          <a:p>
            <a:pPr>
              <a:buNone/>
            </a:pPr>
            <a:r>
              <a:rPr lang="en-US" sz="2800" dirty="0" smtClean="0">
                <a:solidFill>
                  <a:srgbClr val="7030A0"/>
                </a:solidFill>
              </a:rPr>
              <a:t>        Because of that he learned the Homoeopathic literatures and materia medica during the time. He came in contact with Dr.Hahnemann in 1830.</a:t>
            </a:r>
          </a:p>
          <a:p>
            <a:pPr>
              <a:buNone/>
            </a:pPr>
            <a:r>
              <a:rPr lang="en-US" sz="2800" dirty="0" smtClean="0">
                <a:solidFill>
                  <a:srgbClr val="7030A0"/>
                </a:solidFill>
              </a:rPr>
              <a:t>         During that period Hahnemann and his deciples searching to compil a repertory, but failed. The analytical mind of Boenninghausen think about indexing of ever enlarging materia medica.</a:t>
            </a:r>
          </a:p>
          <a:p>
            <a:pPr>
              <a:buNone/>
            </a:pPr>
            <a:r>
              <a:rPr lang="en-US" sz="2800" dirty="0" smtClean="0">
                <a:solidFill>
                  <a:srgbClr val="7030A0"/>
                </a:solidFill>
              </a:rPr>
              <a:t>          At this juncture he published his first repertory “Repertory of antipsoric remedies” (systemic alphabetical repertory of homoeopathic remedies), with a preface written by Dr.Hhhnemann. His second repertory was (repertory of the medicines which are not antipsoric” in 1835, in 1836 he published a book, “attempt at showing relative kinship of Homoeopathic medicines”.</a:t>
            </a:r>
            <a:endParaRPr lang="en-US" sz="2800"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3581400"/>
          </a:xfrm>
        </p:spPr>
        <p:txBody>
          <a:bodyPr>
            <a:normAutofit/>
          </a:bodyPr>
          <a:lstStyle/>
          <a:p>
            <a:pPr>
              <a:buNone/>
            </a:pPr>
            <a:r>
              <a:rPr lang="en-US" sz="2800" dirty="0" smtClean="0">
                <a:solidFill>
                  <a:srgbClr val="7030A0"/>
                </a:solidFill>
              </a:rPr>
              <a:t>          Lastly after ten years of clinical experience he published the Therapeutic pocket book in 1846.</a:t>
            </a:r>
          </a:p>
          <a:p>
            <a:pPr>
              <a:buNone/>
            </a:pPr>
            <a:r>
              <a:rPr lang="en-US" sz="2800" dirty="0" smtClean="0">
                <a:solidFill>
                  <a:srgbClr val="7030A0"/>
                </a:solidFill>
              </a:rPr>
              <a:t>           The book written in German was fist translated by an anonymous person, but the translation was faulty in certain respects. Hempel attempted to translate it but he was criticized for his careless translation, so he met failure.</a:t>
            </a:r>
            <a:endParaRPr lang="en-US" sz="2800" dirty="0">
              <a:solidFill>
                <a:srgbClr val="7030A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486400"/>
          </a:xfrm>
        </p:spPr>
        <p:txBody>
          <a:bodyPr>
            <a:normAutofit/>
          </a:bodyPr>
          <a:lstStyle/>
          <a:p>
            <a:pPr>
              <a:buNone/>
            </a:pPr>
            <a:r>
              <a:rPr lang="en-US" sz="2400" dirty="0" smtClean="0"/>
              <a:t>            </a:t>
            </a:r>
            <a:r>
              <a:rPr lang="en-US" sz="2400" dirty="0" smtClean="0">
                <a:solidFill>
                  <a:srgbClr val="7030A0"/>
                </a:solidFill>
              </a:rPr>
              <a:t>Allen’s translated edition is the most valuable edition of this work, now in use. He dropped out four medicines and added some 220 remedies to Boenninghausen’s original 126 remedies, so that the total number of remedies in Allen’s edition is 342, Allen also rearranged this book. (The medicines dropped are, angustura, magnetic poli ambo, magnetis polus arcticus and magnetic polus australis).</a:t>
            </a:r>
          </a:p>
          <a:p>
            <a:pPr>
              <a:buNone/>
            </a:pPr>
            <a:r>
              <a:rPr lang="en-US" sz="2400" dirty="0" smtClean="0">
                <a:solidFill>
                  <a:srgbClr val="7030A0"/>
                </a:solidFill>
              </a:rPr>
              <a:t>             In 1935, Dr.H.A.Roberts, a stalwart in the field brought out a new edition of Boenninghausen’s “Therapeutic pocket book”. (he calculated total number of medicines as 362).</a:t>
            </a:r>
          </a:p>
          <a:p>
            <a:pPr>
              <a:buNone/>
            </a:pPr>
            <a:r>
              <a:rPr lang="en-US" sz="2400" dirty="0" smtClean="0">
                <a:solidFill>
                  <a:srgbClr val="7030A0"/>
                </a:solidFill>
              </a:rPr>
              <a:t>             Boenninghausen is known as father of repertory, because he was the first person who compiled a comprehensive repertory, which covers , mind, intellect, anatomical parts of the body and clinical conditions. </a:t>
            </a:r>
            <a:endParaRPr lang="en-US" sz="2400" dirty="0">
              <a:solidFill>
                <a:srgbClr val="7030A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1632</TotalTime>
  <Words>6307</Words>
  <Application>Microsoft Office PowerPoint</Application>
  <PresentationFormat>On-screen Show (4:3)</PresentationFormat>
  <Paragraphs>358</Paragraphs>
  <Slides>54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54</vt:i4>
      </vt:variant>
    </vt:vector>
  </HeadingPairs>
  <TitlesOfParts>
    <vt:vector size="59" baseType="lpstr">
      <vt:lpstr>Agency FB</vt:lpstr>
      <vt:lpstr>Arial</vt:lpstr>
      <vt:lpstr>Arno Pro Caption</vt:lpstr>
      <vt:lpstr>Calibri</vt:lpstr>
      <vt:lpstr>Office Theme</vt:lpstr>
      <vt:lpstr>PowerPoint Presentation</vt:lpstr>
      <vt:lpstr>BOENNINGHAUSEN’S THERAPEUTIC  POCKET BOOK (BTPB)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BOENNINGHAUSEN’S THERAPUTIC  POCKET BOOK</dc:title>
  <dc:creator>INTEL i3</dc:creator>
  <cp:lastModifiedBy>Lib Lab One</cp:lastModifiedBy>
  <cp:revision>238</cp:revision>
  <dcterms:created xsi:type="dcterms:W3CDTF">2018-01-02T15:48:18Z</dcterms:created>
  <dcterms:modified xsi:type="dcterms:W3CDTF">2019-12-31T03:41:49Z</dcterms:modified>
</cp:coreProperties>
</file>